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336" r:id="rId5"/>
    <p:sldId id="337" r:id="rId6"/>
    <p:sldId id="339" r:id="rId7"/>
    <p:sldId id="356" r:id="rId8"/>
    <p:sldId id="357" r:id="rId9"/>
    <p:sldId id="340" r:id="rId10"/>
    <p:sldId id="341" r:id="rId11"/>
    <p:sldId id="345" r:id="rId12"/>
    <p:sldId id="346" r:id="rId13"/>
    <p:sldId id="348" r:id="rId14"/>
    <p:sldId id="347" r:id="rId15"/>
    <p:sldId id="349" r:id="rId16"/>
    <p:sldId id="350" r:id="rId17"/>
    <p:sldId id="351" r:id="rId18"/>
    <p:sldId id="352" r:id="rId19"/>
    <p:sldId id="353" r:id="rId20"/>
    <p:sldId id="354" r:id="rId21"/>
    <p:sldId id="355" r:id="rId22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4256</c:v>
                </c:pt>
                <c:pt idx="4">
                  <c:v>691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9457</c:v>
                </c:pt>
                <c:pt idx="4">
                  <c:v>1070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13713</c:v>
                </c:pt>
                <c:pt idx="4">
                  <c:v>1761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</a:t>
            </a:r>
            <a:r>
              <a:rPr lang="es-ES" noProof="0" dirty="0"/>
              <a:t>participación de mercado B&amp;T</a:t>
            </a:r>
            <a:endParaRPr lang="es-VE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V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0.20673076923076922</c:v>
                </c:pt>
                <c:pt idx="4">
                  <c:v>0.24324324324324326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362</c:v>
                </c:pt>
                <c:pt idx="1">
                  <c:v>329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512</c:v>
                </c:pt>
                <c:pt idx="1">
                  <c:v>558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874</c:v>
                </c:pt>
                <c:pt idx="1">
                  <c:v>887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635</c:v>
                </c:pt>
                <c:pt idx="4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126</c:v>
                </c:pt>
                <c:pt idx="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761</c:v>
                </c:pt>
                <c:pt idx="4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48</c:v>
                </c:pt>
                <c:pt idx="1">
                  <c:v>15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24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60</c:v>
                </c:pt>
                <c:pt idx="1">
                  <c:v>39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52</c:v>
                </c:pt>
                <c:pt idx="1">
                  <c:v>34</c:v>
                </c:pt>
                <c:pt idx="2">
                  <c:v>0</c:v>
                </c:pt>
                <c:pt idx="3">
                  <c:v>46</c:v>
                </c:pt>
                <c:pt idx="4">
                  <c:v>80</c:v>
                </c:pt>
                <c:pt idx="5">
                  <c:v>72</c:v>
                </c:pt>
                <c:pt idx="6">
                  <c:v>55</c:v>
                </c:pt>
                <c:pt idx="7">
                  <c:v>41</c:v>
                </c:pt>
                <c:pt idx="8">
                  <c:v>44</c:v>
                </c:pt>
                <c:pt idx="9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9</c:v>
                </c:pt>
                <c:pt idx="2">
                  <c:v>1</c:v>
                </c:pt>
                <c:pt idx="3">
                  <c:v>8</c:v>
                </c:pt>
                <c:pt idx="4">
                  <c:v>13</c:v>
                </c:pt>
                <c:pt idx="5">
                  <c:v>26</c:v>
                </c:pt>
                <c:pt idx="6">
                  <c:v>5</c:v>
                </c:pt>
                <c:pt idx="7">
                  <c:v>9</c:v>
                </c:pt>
                <c:pt idx="8">
                  <c:v>8</c:v>
                </c:pt>
                <c:pt idx="9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46</c:v>
                </c:pt>
                <c:pt idx="1">
                  <c:v>25</c:v>
                </c:pt>
                <c:pt idx="2">
                  <c:v>79</c:v>
                </c:pt>
                <c:pt idx="3">
                  <c:v>38</c:v>
                </c:pt>
                <c:pt idx="4">
                  <c:v>67</c:v>
                </c:pt>
                <c:pt idx="5">
                  <c:v>46</c:v>
                </c:pt>
                <c:pt idx="6">
                  <c:v>50</c:v>
                </c:pt>
                <c:pt idx="7">
                  <c:v>32</c:v>
                </c:pt>
                <c:pt idx="8">
                  <c:v>36</c:v>
                </c:pt>
                <c:pt idx="9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0.15857531760435573</c:v>
                </c:pt>
                <c:pt idx="1">
                  <c:v>0.14075887392900857</c:v>
                </c:pt>
                <c:pt idx="2">
                  <c:v>0.1704990215264188</c:v>
                </c:pt>
                <c:pt idx="3">
                  <c:v>0.14920112781954886</c:v>
                </c:pt>
                <c:pt idx="4">
                  <c:v>9.1172214182344433E-2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1.732161323681489E-2</c:v>
                </c:pt>
                <c:pt idx="1">
                  <c:v>1.2695054218460724E-2</c:v>
                </c:pt>
                <c:pt idx="2">
                  <c:v>1.1795543905635648E-2</c:v>
                </c:pt>
                <c:pt idx="3">
                  <c:v>1.3323464100666173E-2</c:v>
                </c:pt>
                <c:pt idx="4">
                  <c:v>3.3644859813084113E-2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7-4F78-9D74-F9B50D9A33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176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32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208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</c:v>
                </c:pt>
                <c:pt idx="1">
                  <c:v>15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19</c:v>
                </c:pt>
                <c:pt idx="1">
                  <c:v>18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17/03/2026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17/03/2026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Febrero-2026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232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Febrero-2026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2B7F82C-33DD-E1D2-25B4-AF49281DD3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202338"/>
            <a:ext cx="10058400" cy="3572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Febrero-2026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13213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837276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06026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9016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30787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95FA12A-0552-7000-FCF7-76FDD75D90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5287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Febrero-2026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7406" y="3792946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AD727A-50B3-E2DB-9872-3B2906C743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463" y="2108200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354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Enero-Febrero-2026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545002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767251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BA341-B019-3B75-0F88-8DB72858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33AACF-D02C-B5EE-D89A-0670FBAD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4C57501-94E2-7DC7-6E44-F02B564C3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19139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96961D8-7612-F90B-FBCD-B03095ABC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F05B6-42E1-0CDF-0D01-0A14E914E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B79FBC-63EC-E0B2-F605-37C13F2B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BBB79FF-6EDF-AB22-4C38-5392626B6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719054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8BD86790-5D72-0003-B04D-83AD9D65D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9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D4EE7-3FB6-00C8-AB69-90EB21979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82494-AC1A-4C65-C408-F6F89C43A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3B3DC5B-50E2-D79C-313E-F12AEC37B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6323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6BB66DD3-07EF-7D5B-0FBB-DB9D427C1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379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159021"/>
              </p:ext>
            </p:extLst>
          </p:nvPr>
        </p:nvGraphicFramePr>
        <p:xfrm>
          <a:off x="6372831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6A84EF84-5AC7-B3B2-4252-123F5EB47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548623"/>
              </p:ext>
            </p:extLst>
          </p:nvPr>
        </p:nvGraphicFramePr>
        <p:xfrm>
          <a:off x="877004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59BE414-4B69-CA0F-B652-1F8625276B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1479" y="3286888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5110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Febrero-2026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3D767BF-98DE-7A4B-5B3F-E5E2ACB20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Febrero-2026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9920" y="2835613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6178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Enero-Febrero-2026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</TotalTime>
  <Words>349</Words>
  <Application>Microsoft Office PowerPoint</Application>
  <PresentationFormat>Widescreen</PresentationFormat>
  <Paragraphs>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Calibri</vt:lpstr>
      <vt:lpstr>Poppins</vt:lpstr>
      <vt:lpstr>1_RetrospectVTI</vt:lpstr>
      <vt:lpstr>Estadísticas de Solicitudes de Marcas 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Patentes 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  <vt:lpstr>Estadísticas de Solicitudes de Marcas y Patentes Cierre: Febrero-2026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36</cp:revision>
  <dcterms:created xsi:type="dcterms:W3CDTF">2023-05-01T14:43:40Z</dcterms:created>
  <dcterms:modified xsi:type="dcterms:W3CDTF">2026-03-17T17:44:23Z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