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336" r:id="rId5"/>
    <p:sldId id="337" r:id="rId6"/>
    <p:sldId id="339" r:id="rId7"/>
    <p:sldId id="356" r:id="rId8"/>
    <p:sldId id="357" r:id="rId9"/>
    <p:sldId id="341" r:id="rId10"/>
    <p:sldId id="345" r:id="rId11"/>
    <p:sldId id="346" r:id="rId12"/>
    <p:sldId id="348" r:id="rId13"/>
    <p:sldId id="347" r:id="rId14"/>
    <p:sldId id="349" r:id="rId15"/>
    <p:sldId id="350" r:id="rId16"/>
    <p:sldId id="351" r:id="rId17"/>
    <p:sldId id="352" r:id="rId18"/>
    <p:sldId id="353" r:id="rId19"/>
    <p:sldId id="354" r:id="rId20"/>
    <p:sldId id="355" r:id="rId21"/>
  </p:sldIdLst>
  <p:sldSz cx="12192000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>
        <p:scale>
          <a:sx n="100" d="100"/>
          <a:sy n="100" d="100"/>
        </p:scale>
        <p:origin x="99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4408</c:v>
                </c:pt>
                <c:pt idx="1">
                  <c:v>4085</c:v>
                </c:pt>
                <c:pt idx="2">
                  <c:v>4088</c:v>
                </c:pt>
                <c:pt idx="3">
                  <c:v>4256</c:v>
                </c:pt>
                <c:pt idx="4">
                  <c:v>1061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7736</c:v>
                </c:pt>
                <c:pt idx="1">
                  <c:v>7562</c:v>
                </c:pt>
                <c:pt idx="2">
                  <c:v>8393</c:v>
                </c:pt>
                <c:pt idx="3">
                  <c:v>9457</c:v>
                </c:pt>
                <c:pt idx="4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12144</c:v>
                </c:pt>
                <c:pt idx="1">
                  <c:v>11647</c:v>
                </c:pt>
                <c:pt idx="2">
                  <c:v>12481</c:v>
                </c:pt>
                <c:pt idx="3">
                  <c:v>13713</c:v>
                </c:pt>
                <c:pt idx="4">
                  <c:v>3061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</a:t>
            </a:r>
            <a:r>
              <a:rPr lang="es-ES" noProof="0" dirty="0"/>
              <a:t>participación de mercado B&amp;T</a:t>
            </a:r>
            <a:endParaRPr lang="es-VE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VE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B&amp;T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4.4280442804428041E-2</c:v>
                </c:pt>
                <c:pt idx="1">
                  <c:v>0.31541218637992829</c:v>
                </c:pt>
                <c:pt idx="2">
                  <c:v>0.20664206642066421</c:v>
                </c:pt>
                <c:pt idx="3">
                  <c:v>0.20673076923076922</c:v>
                </c:pt>
                <c:pt idx="4">
                  <c:v>0.15517241379310345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362</c:v>
                </c:pt>
                <c:pt idx="1">
                  <c:v>329</c:v>
                </c:pt>
                <c:pt idx="2">
                  <c:v>370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512</c:v>
                </c:pt>
                <c:pt idx="1">
                  <c:v>558</c:v>
                </c:pt>
                <c:pt idx="2">
                  <c:v>930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874</c:v>
                </c:pt>
                <c:pt idx="1">
                  <c:v>887</c:v>
                </c:pt>
                <c:pt idx="2">
                  <c:v>1300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699</c:v>
                </c:pt>
                <c:pt idx="1">
                  <c:v>575</c:v>
                </c:pt>
                <c:pt idx="2">
                  <c:v>697</c:v>
                </c:pt>
                <c:pt idx="3">
                  <c:v>635</c:v>
                </c:pt>
                <c:pt idx="4">
                  <c:v>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134</c:v>
                </c:pt>
                <c:pt idx="1">
                  <c:v>96</c:v>
                </c:pt>
                <c:pt idx="2">
                  <c:v>99</c:v>
                </c:pt>
                <c:pt idx="3">
                  <c:v>126</c:v>
                </c:pt>
                <c:pt idx="4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833</c:v>
                </c:pt>
                <c:pt idx="1">
                  <c:v>671</c:v>
                </c:pt>
                <c:pt idx="2">
                  <c:v>796</c:v>
                </c:pt>
                <c:pt idx="3">
                  <c:v>761</c:v>
                </c:pt>
                <c:pt idx="4">
                  <c:v>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s-VE" dirty="0"/>
              <a:t>Solicitudes de Marcas – B&amp;T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48</c:v>
                </c:pt>
                <c:pt idx="1">
                  <c:v>15</c:v>
                </c:pt>
                <c:pt idx="2">
                  <c:v>55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60</c:v>
                </c:pt>
                <c:pt idx="1">
                  <c:v>39</c:v>
                </c:pt>
                <c:pt idx="2">
                  <c:v>77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0.15857531760435573</c:v>
                </c:pt>
                <c:pt idx="1">
                  <c:v>0.14075887392900857</c:v>
                </c:pt>
                <c:pt idx="2">
                  <c:v>0.1704990215264188</c:v>
                </c:pt>
                <c:pt idx="3">
                  <c:v>0.14920112781954886</c:v>
                </c:pt>
                <c:pt idx="4">
                  <c:v>0.11121583411875589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Marcas – participación de mercado B&amp;T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0.00%</c:formatCode>
                <c:ptCount val="5"/>
                <c:pt idx="0">
                  <c:v>1.732161323681489E-2</c:v>
                </c:pt>
                <c:pt idx="1">
                  <c:v>1.2695054218460724E-2</c:v>
                </c:pt>
                <c:pt idx="2">
                  <c:v>1.1795543905635648E-2</c:v>
                </c:pt>
                <c:pt idx="3">
                  <c:v>1.3323464100666173E-2</c:v>
                </c:pt>
                <c:pt idx="4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77-4F78-9D74-F9B50D9A33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overlap val="100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243</c:v>
                </c:pt>
                <c:pt idx="1">
                  <c:v>258</c:v>
                </c:pt>
                <c:pt idx="2">
                  <c:v>247</c:v>
                </c:pt>
                <c:pt idx="3">
                  <c:v>176</c:v>
                </c:pt>
                <c:pt idx="4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28</c:v>
                </c:pt>
                <c:pt idx="1">
                  <c:v>21</c:v>
                </c:pt>
                <c:pt idx="2">
                  <c:v>24</c:v>
                </c:pt>
                <c:pt idx="3">
                  <c:v>32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271</c:v>
                </c:pt>
                <c:pt idx="1">
                  <c:v>279</c:v>
                </c:pt>
                <c:pt idx="2">
                  <c:v>271</c:v>
                </c:pt>
                <c:pt idx="3">
                  <c:v>208</c:v>
                </c:pt>
                <c:pt idx="4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SAPI – año 2026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18</c:v>
                </c:pt>
                <c:pt idx="1">
                  <c:v>15</c:v>
                </c:pt>
                <c:pt idx="2">
                  <c:v>20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</c:v>
                </c:pt>
                <c:pt idx="1">
                  <c:v>3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19</c:v>
                </c:pt>
                <c:pt idx="1">
                  <c:v>18</c:v>
                </c:pt>
                <c:pt idx="2">
                  <c:v>21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VE" noProof="0" dirty="0"/>
              <a:t>Solicitudes de Patentes – B&amp;T – por año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88</c:v>
                </c:pt>
                <c:pt idx="2">
                  <c:v>55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17-4CA0-9256-CB8D604DA3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17-4CA0-9256-CB8D604DA3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12</c:v>
                </c:pt>
                <c:pt idx="1">
                  <c:v>88</c:v>
                </c:pt>
                <c:pt idx="2">
                  <c:v>56</c:v>
                </c:pt>
                <c:pt idx="3">
                  <c:v>43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7-4CA0-9256-CB8D604DA3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13831791"/>
        <c:axId val="413832271"/>
      </c:barChart>
      <c:catAx>
        <c:axId val="4138317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832271"/>
        <c:crosses val="autoZero"/>
        <c:auto val="1"/>
        <c:lblAlgn val="ctr"/>
        <c:lblOffset val="100"/>
        <c:noMultiLvlLbl val="0"/>
      </c:catAx>
      <c:valAx>
        <c:axId val="41383227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138317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97D3F-C1C2-4682-A6BC-6C6AB6A5A1F2}" type="datetime1">
              <a:rPr lang="es-MX" smtClean="0"/>
              <a:t>01/04/2026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BC439-BFB5-4382-A872-AEDDBEFB205B}" type="slidenum">
              <a:rPr lang="es-MX" smtClean="0"/>
              <a:t>‹#›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357740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BCC37-CFF6-4202-A093-4B52E02B9A4B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/>
            <a:r>
              <a:rPr lang="es-MX" noProof="0" dirty="0"/>
              <a:t>Segundo nivel</a:t>
            </a:r>
          </a:p>
          <a:p>
            <a:pPr lvl="2"/>
            <a:r>
              <a:rPr lang="es-MX" noProof="0" dirty="0"/>
              <a:t>Tercer nivel</a:t>
            </a:r>
          </a:p>
          <a:p>
            <a:pPr lvl="3"/>
            <a:r>
              <a:rPr lang="es-MX" noProof="0" dirty="0"/>
              <a:t>Cuarto nivel</a:t>
            </a:r>
          </a:p>
          <a:p>
            <a:pPr lvl="4"/>
            <a:r>
              <a:rPr lang="es-MX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C73A10-15EB-4BFD-8DDC-C8E8A04D9368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89998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 dirty="0"/>
              <a:t>Click to edit Master title style</a:t>
            </a:r>
            <a:endParaRPr lang="es-MX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n-US" noProof="0" dirty="0"/>
              <a:t>Click to edit Master subtitle style</a:t>
            </a:r>
            <a:endParaRPr lang="es-MX" noProof="0" dirty="0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osición de fech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DE65D4-F675-48A5-9F88-60A62B4675FD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5" name="Marcador de posición de pie de pá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234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2D6CF8-6507-4D3E-B614-BAC2C32F56E8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posición de número de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404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fech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C83781-879B-4BA7-B081-52599C73A4CC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8" name="Marcador de posición de pie de pá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1" name="Marcador de posición de número de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762783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FA3144-0DE1-4D49-9764-C8644B3B5971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9" name="Marcador de posición de pie de pá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0" name="Marcador de posición de número de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83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C8D1B6-721A-4314-A8CF-3C71FD2D9249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11" name="Marcador de posición de pie de pá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12" name="Marcador de posición de número de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9639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6" name="Marcador de posición de fech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1F4F96-2804-435B-BA3A-8D1939915E4E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7" name="Marcador de posición de pie de pá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8" name="Marcador de posición de número de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6854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posición de fech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914F1-B626-444E-9AD3-156898D1BE12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3" name="Marcador de posición de pie de pá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posición de número de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3393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9F3C81F6-6BE2-4BE7-845E-D3A016CC0E48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pPr rtl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77118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US" noProof="0"/>
              <a:t>Click icon to add picture</a:t>
            </a:r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s-MX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76EFF3C-41AD-4D52-962B-351A88ED9459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01613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215660" y="286605"/>
            <a:ext cx="9661585" cy="7023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es-MX" noProof="0" dirty="0"/>
              <a:t>Estadísticas Mensuales - Solicitudes de Marcas y Patentes</a:t>
            </a:r>
            <a:br>
              <a:rPr lang="es-MX" noProof="0" dirty="0"/>
            </a:br>
            <a:r>
              <a:rPr lang="es-MX" noProof="0" dirty="0"/>
              <a:t>Fuente: </a:t>
            </a:r>
            <a:r>
              <a:rPr lang="es-MX" noProof="0" dirty="0" err="1"/>
              <a:t>Webpi</a:t>
            </a:r>
            <a:r>
              <a:rPr lang="es-MX" noProof="0" dirty="0"/>
              <a:t> (SAPI) y B&amp;T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MX" noProof="0" dirty="0"/>
              <a:t>Haz clic para modificar los estilos de texto del patrón</a:t>
            </a:r>
          </a:p>
          <a:p>
            <a:pPr lvl="1" rtl="0"/>
            <a:r>
              <a:rPr lang="es-MX" noProof="0" dirty="0"/>
              <a:t>Segundo 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99600FEF-DDDE-4397-AC1A-E298A0B047AC}" type="datetime1">
              <a:rPr lang="es-MX" noProof="0" smtClean="0"/>
              <a:t>01/04/2026</a:t>
            </a:fld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s-MX" noProof="0" smtClean="0"/>
              <a:t>‹#›</a:t>
            </a:fld>
            <a:endParaRPr lang="es-MX" noProof="0" dirty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grey and white sign&#10;&#10;AI-generated content may be incorrect.">
            <a:extLst>
              <a:ext uri="{FF2B5EF4-FFF2-40B4-BE49-F238E27FC236}">
                <a16:creationId xmlns:a16="http://schemas.microsoft.com/office/drawing/2014/main" id="{700723E7-A887-CBF0-D958-05170B386C61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510851" y="124736"/>
            <a:ext cx="2334478" cy="1145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0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spc="-50" baseline="0">
          <a:solidFill>
            <a:srgbClr val="3C3B39"/>
          </a:solidFill>
          <a:latin typeface="Poppins" panose="00000500000000000000" pitchFamily="2" charset="0"/>
          <a:ea typeface="+mj-ea"/>
          <a:cs typeface="Poppins" panose="00000500000000000000" pitchFamily="2" charset="0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Poppins" panose="00000500000000000000" pitchFamily="2" charset="0"/>
          <a:ea typeface="+mn-ea"/>
          <a:cs typeface="Poppins" panose="00000500000000000000" pitchFamily="2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6BAE73-5A71-A6D1-7EB1-C5308315B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Marcas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A8B63CF5-EFA8-3E8A-0ADB-EE3E48457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4E7FF83F-92ED-2766-2E5B-59047940A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Marzo-2026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5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677EB-AF20-1609-0FAD-7CD4E71E2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6350E7F-1EA6-AC1B-5DBE-119F94FA5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/>
          <a:p>
            <a:r>
              <a:rPr lang="es-VE" sz="2800" dirty="0"/>
              <a:t>Estadísticas de Solicitudes de Patentes</a:t>
            </a:r>
            <a:br>
              <a:rPr lang="es-VE" sz="2800" dirty="0"/>
            </a:br>
            <a:endParaRPr lang="en-US" sz="2800" dirty="0"/>
          </a:p>
        </p:txBody>
      </p:sp>
      <p:pic>
        <p:nvPicPr>
          <p:cNvPr id="7" name="Picture 6" descr="A grey and white sign&#10;&#10;AI-generated content may be incorrect.">
            <a:extLst>
              <a:ext uri="{FF2B5EF4-FFF2-40B4-BE49-F238E27FC236}">
                <a16:creationId xmlns:a16="http://schemas.microsoft.com/office/drawing/2014/main" id="{56A15B0C-5FEE-5EB3-8B36-62CD3D85A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984" y="2007733"/>
            <a:ext cx="5928344" cy="2904888"/>
          </a:xfrm>
          <a:prstGeom prst="rect">
            <a:avLst/>
          </a:prstGeom>
          <a:noFill/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3529C7BE-A229-D023-A34A-20B81CC73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>
            <a:normAutofit/>
          </a:bodyPr>
          <a:lstStyle/>
          <a:p>
            <a:r>
              <a:rPr lang="es-VE" dirty="0"/>
              <a:t>Marzo-2026</a:t>
            </a:r>
          </a:p>
          <a:p>
            <a:r>
              <a:rPr lang="es-VE" dirty="0"/>
              <a:t>Fuente: Webpi (SAPI) y B&amp;T</a:t>
            </a:r>
          </a:p>
          <a:p>
            <a:r>
              <a:rPr lang="es-VE" dirty="0"/>
              <a:t>por: 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46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A7102-C2DC-A2CD-1716-E55AED60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49F5F7-C871-E7C2-5894-4B8C75D84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08C2871-B774-6F8F-E111-E0BFCE198C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507165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9BAFAB08-0123-FB7C-3CB5-95FED10E2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321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A1E3D-202E-F61A-1D47-1C288D14A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764213-0E2B-5ED4-278D-1D6B439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E22AADD-0CEA-9431-E8C0-28D2439E3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93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14020CB5-D185-382E-14DB-01E990334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95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B6C6-9F28-D0F1-9F7E-E3C19D4E0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B17A33-0355-95A6-5A80-5B27BA64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8CD0B2-BDC8-4917-361D-67371B65F1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06026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5767D72A-9206-14B5-7D99-A3F62D697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9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1AA28A-28C5-2A7D-1329-9E1B16616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0119B9D-E952-4291-7B80-DAD17782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E2A45C4A-437C-7825-93A9-0E7E0BFB3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901608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0D84901D-FB8E-3978-7A52-9EB90D52C1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0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85F79-54E7-985A-7A54-3DF28A622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A56C80-F8BF-419B-6830-42AF5A708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52CD33F-3E39-B4BD-8638-5AC0018985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616657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FAAB8B2D-8AA0-10D9-EA0D-D6E102EA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6552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DE81-BDE5-2073-1941-AA1940700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586AAB7-0A0D-5F21-5DBB-8EAD0C578A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1177" y="2108200"/>
            <a:ext cx="6509971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45B4E8DA-5DE0-7253-060D-85425C735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ECE318-D506-3FC6-4102-AEECB10A7A47}"/>
              </a:ext>
            </a:extLst>
          </p:cNvPr>
          <p:cNvSpPr txBox="1"/>
          <p:nvPr/>
        </p:nvSpPr>
        <p:spPr>
          <a:xfrm>
            <a:off x="3646957" y="1419637"/>
            <a:ext cx="5043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Marzo-2026</a:t>
            </a:r>
            <a:endParaRPr lang="en-US" sz="2400" b="1" dirty="0"/>
          </a:p>
        </p:txBody>
      </p:sp>
      <p:pic>
        <p:nvPicPr>
          <p:cNvPr id="8" name="Picture 7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AB44E39B-8EFB-7F70-D2CE-F6FB5965A3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  <p:pic>
        <p:nvPicPr>
          <p:cNvPr id="12" name="Picture 11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549C4963-59DD-79DC-7B56-A2FDA18080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5631" y="5275601"/>
            <a:ext cx="593387" cy="59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29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CB536-A74E-384D-27F7-BA587C7C3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B12B53-A002-DA85-54B1-9E7358A8C9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9103" y="2108200"/>
            <a:ext cx="6974119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6A75A636-3884-FDA1-5863-36A05EDA1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BF56D040-EAAD-7D16-5D7C-6E0B8C5A4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188" y="3132306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349683-6136-3CB7-1A51-3C92171F1250}"/>
              </a:ext>
            </a:extLst>
          </p:cNvPr>
          <p:cNvSpPr txBox="1"/>
          <p:nvPr/>
        </p:nvSpPr>
        <p:spPr>
          <a:xfrm>
            <a:off x="3113157" y="1402285"/>
            <a:ext cx="6110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Patentes - Enero-Marzo-2026</a:t>
            </a:r>
            <a:endParaRPr lang="en-US" sz="2400" b="1" dirty="0"/>
          </a:p>
        </p:txBody>
      </p:sp>
      <p:pic>
        <p:nvPicPr>
          <p:cNvPr id="2" name="Picture 1" descr="A person holding a sign next to a light bulb and a light bulb&#10;&#10;AI-generated content may be incorrect.">
            <a:extLst>
              <a:ext uri="{FF2B5EF4-FFF2-40B4-BE49-F238E27FC236}">
                <a16:creationId xmlns:a16="http://schemas.microsoft.com/office/drawing/2014/main" id="{23FBF476-25F4-2A30-08EF-D19FD4E110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391265"/>
            <a:ext cx="955446" cy="9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85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B9A556-8407-ECFB-D0A2-C7A269DE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4E20DBF-E8A9-E1A8-F489-0F47ED8B5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799745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14C0030C-845B-7BDA-08BC-6E3115BE9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2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8DA84-40CC-A3A0-09CE-E913C885B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F20C51-8C5E-B1A5-8342-424E58B99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98D5396E-E29D-A83A-8B6A-E26330D66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01322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F9F13A1-28C7-1FE8-11A0-C25697E6E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0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BA341-B019-3B75-0F88-8DB728586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33AACF-D02C-B5EE-D89A-0670FBADC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4C57501-94E2-7DC7-6E44-F02B564C3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3931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A96961D8-7612-F90B-FBCD-B03095ABC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4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F05B6-42E1-0CDF-0D01-0A14E914E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B79FBC-63EC-E0B2-F605-37C13F2B9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BBB79FF-6EDF-AB22-4C38-5392626B69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839089"/>
              </p:ext>
            </p:extLst>
          </p:nvPr>
        </p:nvGraphicFramePr>
        <p:xfrm>
          <a:off x="1096963" y="2108200"/>
          <a:ext cx="10058400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8BD86790-5D72-0003-B04D-83AD9D65DA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9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F6B6-B23D-9F3B-C7DA-64BE84D46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A48C50-4DD4-42F5-3751-FE900615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4C1B23-9AAF-81C5-C34C-435EEF97F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38728"/>
              </p:ext>
            </p:extLst>
          </p:nvPr>
        </p:nvGraphicFramePr>
        <p:xfrm>
          <a:off x="877004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52AFA41-C96F-4DE8-B6CA-8608DEF27E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6A84EF84-5AC7-B3B2-4252-123F5EB478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6969197"/>
              </p:ext>
            </p:extLst>
          </p:nvPr>
        </p:nvGraphicFramePr>
        <p:xfrm>
          <a:off x="6442329" y="2108199"/>
          <a:ext cx="5218996" cy="3760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4232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285B4-7230-5DE7-66FD-2E0321A72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326FC48-F9E8-3E90-74E3-8121B95274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32AF7243-0C54-CDB6-B93B-BD5CCD3D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0525495-880B-B041-4305-21A7626B5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4254" y="2274322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693C7EA-9AA6-69EE-58CA-50ED05D23967}"/>
              </a:ext>
            </a:extLst>
          </p:cNvPr>
          <p:cNvSpPr txBox="1"/>
          <p:nvPr/>
        </p:nvSpPr>
        <p:spPr>
          <a:xfrm>
            <a:off x="3704961" y="1400783"/>
            <a:ext cx="4867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Marzo-2026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5E77A540-980B-3A72-9AC6-6A082E7E2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8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13593-D1CD-70B6-50EC-DF222ADF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1D7F7EF-24AC-AB2E-15C5-45B6EF07B9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4163" y="2108200"/>
            <a:ext cx="6504000" cy="3760788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882450B-CB82-CE90-8A37-03340B10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pic>
        <p:nvPicPr>
          <p:cNvPr id="7" name="Picture 6" descr="A white circle with a green number on it&#10;&#10;AI-generated content may be incorrect.">
            <a:extLst>
              <a:ext uri="{FF2B5EF4-FFF2-40B4-BE49-F238E27FC236}">
                <a16:creationId xmlns:a16="http://schemas.microsoft.com/office/drawing/2014/main" id="{2A230DC8-1B96-B66A-F78A-DA8ABC718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220" y="2305924"/>
            <a:ext cx="593387" cy="59338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6DCD703-E162-BF42-4725-84E363F0D4F3}"/>
              </a:ext>
            </a:extLst>
          </p:cNvPr>
          <p:cNvSpPr txBox="1"/>
          <p:nvPr/>
        </p:nvSpPr>
        <p:spPr>
          <a:xfrm>
            <a:off x="3201324" y="1416584"/>
            <a:ext cx="5934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Top10 – marcas - Enero-Marzo-2026</a:t>
            </a:r>
            <a:endParaRPr lang="en-US" sz="2400" b="1" dirty="0"/>
          </a:p>
        </p:txBody>
      </p:sp>
      <p:pic>
        <p:nvPicPr>
          <p:cNvPr id="10" name="Picture 9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7F4DB274-7A26-F2DA-FD64-0B803086BF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7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37153-94B4-EFE8-CE8A-B686EEBD0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DE5CC0-866A-1AE6-FB93-664C624B9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Estadísticas de Solicitudes de Marcas y Patentes</a:t>
            </a:r>
            <a:br>
              <a:rPr lang="es-VE" dirty="0"/>
            </a:br>
            <a:r>
              <a:rPr lang="es-VE" dirty="0"/>
              <a:t>Cierre: Marzo-2026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9919385-16BC-B5C5-3203-6B1251AA7BFC}"/>
              </a:ext>
            </a:extLst>
          </p:cNvPr>
          <p:cNvSpPr txBox="1"/>
          <p:nvPr/>
        </p:nvSpPr>
        <p:spPr>
          <a:xfrm>
            <a:off x="5046452" y="1400783"/>
            <a:ext cx="2081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b="1" dirty="0"/>
              <a:t>Marzo-2026</a:t>
            </a:r>
            <a:endParaRPr lang="en-US" sz="2400" b="1" dirty="0"/>
          </a:p>
        </p:txBody>
      </p:sp>
      <p:pic>
        <p:nvPicPr>
          <p:cNvPr id="12" name="Picture 11" descr="A logo of a shoe and bottles&#10;&#10;AI-generated content may be incorrect.">
            <a:extLst>
              <a:ext uri="{FF2B5EF4-FFF2-40B4-BE49-F238E27FC236}">
                <a16:creationId xmlns:a16="http://schemas.microsoft.com/office/drawing/2014/main" id="{9F75773C-ECC3-BBF0-8847-06847EC5D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5" y="5235575"/>
            <a:ext cx="1266825" cy="1266825"/>
          </a:xfrm>
          <a:prstGeom prst="rect">
            <a:avLst/>
          </a:prstGeom>
        </p:spPr>
      </p:pic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F58BB40-CBD4-3DA3-F081-EF45BBD38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96963" y="2293428"/>
            <a:ext cx="10058400" cy="339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6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4286111_TF22712842.potx" id="{B0BDFD61-5937-4274-9DC0-60A2C3092210}" vid="{AD8ACFFD-D929-413D-A1C2-04EF9C42773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A3F7EDC-E5B4-4BBC-9D2A-CBE6D46C37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932EF5-314F-409E-8020-FEE5FA079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3EEFF0-FB57-4CB4-8BFC-DF397689E2E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16c05727-aa75-4e4a-9b5f-8a80a1165891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1371</TotalTime>
  <Words>328</Words>
  <Application>Microsoft Office PowerPoint</Application>
  <PresentationFormat>Widescreen</PresentationFormat>
  <Paragraphs>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Poppins</vt:lpstr>
      <vt:lpstr>1_RetrospectVTI</vt:lpstr>
      <vt:lpstr>Estadísticas de Solicitudes de Marcas 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Patentes 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  <vt:lpstr>Estadísticas de Solicitudes de Marcas y Patentes Cierre: Marzo-2026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Marcas y patentes solicitadas por la Webpi (SAPI)</dc:title>
  <dc:creator>Néstor Bueno</dc:creator>
  <cp:lastModifiedBy>Néstor Bueno</cp:lastModifiedBy>
  <cp:revision>39</cp:revision>
  <dcterms:created xsi:type="dcterms:W3CDTF">2023-05-01T14:43:40Z</dcterms:created>
  <dcterms:modified xsi:type="dcterms:W3CDTF">2026-04-01T12:06:18Z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