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22"/>
  </p:notesMasterIdLst>
  <p:handoutMasterIdLst>
    <p:handoutMasterId r:id="rId23"/>
  </p:handoutMasterIdLst>
  <p:sldIdLst>
    <p:sldId id="336" r:id="rId5"/>
    <p:sldId id="337" r:id="rId6"/>
    <p:sldId id="339" r:id="rId7"/>
    <p:sldId id="356" r:id="rId8"/>
    <p:sldId id="357" r:id="rId9"/>
    <p:sldId id="341" r:id="rId10"/>
    <p:sldId id="345" r:id="rId11"/>
    <p:sldId id="346" r:id="rId12"/>
    <p:sldId id="348" r:id="rId13"/>
    <p:sldId id="347" r:id="rId14"/>
    <p:sldId id="349" r:id="rId15"/>
    <p:sldId id="350" r:id="rId16"/>
    <p:sldId id="351" r:id="rId17"/>
    <p:sldId id="352" r:id="rId18"/>
    <p:sldId id="353" r:id="rId19"/>
    <p:sldId id="354" r:id="rId20"/>
    <p:sldId id="355" r:id="rId21"/>
  </p:sldIdLst>
  <p:sldSz cx="12192000" cy="6858000"/>
  <p:notesSz cx="6858000" cy="9144000"/>
  <p:defaultTextStyle>
    <a:defPPr rtl="0"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3B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19" autoAdjust="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Marcas – SAPI – por año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4408</c:v>
                </c:pt>
                <c:pt idx="1">
                  <c:v>4085</c:v>
                </c:pt>
                <c:pt idx="2">
                  <c:v>4088</c:v>
                </c:pt>
                <c:pt idx="3">
                  <c:v>4256</c:v>
                </c:pt>
                <c:pt idx="4">
                  <c:v>1533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7736</c:v>
                </c:pt>
                <c:pt idx="1">
                  <c:v>7562</c:v>
                </c:pt>
                <c:pt idx="2">
                  <c:v>8393</c:v>
                </c:pt>
                <c:pt idx="3">
                  <c:v>9457</c:v>
                </c:pt>
                <c:pt idx="4">
                  <c:v>3192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12144</c:v>
                </c:pt>
                <c:pt idx="1">
                  <c:v>11647</c:v>
                </c:pt>
                <c:pt idx="2">
                  <c:v>12481</c:v>
                </c:pt>
                <c:pt idx="3">
                  <c:v>13713</c:v>
                </c:pt>
                <c:pt idx="4">
                  <c:v>4725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Patentes – B&amp;T – año 2026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7</c:v>
                </c:pt>
                <c:pt idx="1">
                  <c:v>2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7</c:v>
                </c:pt>
                <c:pt idx="1">
                  <c:v>2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Patentes – </a:t>
            </a:r>
            <a:r>
              <a:rPr lang="es-ES" noProof="0" dirty="0"/>
              <a:t>participación de mercado B&amp;T</a:t>
            </a:r>
            <a:endParaRPr lang="es-VE" noProof="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VE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B&amp;T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Sheet1!$B$2:$B$6</c:f>
              <c:numCache>
                <c:formatCode>0.00%</c:formatCode>
                <c:ptCount val="5"/>
                <c:pt idx="0">
                  <c:v>4.4280442804428041E-2</c:v>
                </c:pt>
                <c:pt idx="1">
                  <c:v>0.31541218637992829</c:v>
                </c:pt>
                <c:pt idx="2">
                  <c:v>0.20664206642066421</c:v>
                </c:pt>
                <c:pt idx="3">
                  <c:v>0.20673076923076922</c:v>
                </c:pt>
                <c:pt idx="4">
                  <c:v>0.10975609756097561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overlap val="100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VE" dirty="0"/>
              <a:t>Solicitudes de Marcas – SAPI – año 2026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362</c:v>
                </c:pt>
                <c:pt idx="1">
                  <c:v>329</c:v>
                </c:pt>
                <c:pt idx="2">
                  <c:v>370</c:v>
                </c:pt>
                <c:pt idx="3">
                  <c:v>472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512</c:v>
                </c:pt>
                <c:pt idx="1">
                  <c:v>558</c:v>
                </c:pt>
                <c:pt idx="2">
                  <c:v>930</c:v>
                </c:pt>
                <c:pt idx="3">
                  <c:v>1192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874</c:v>
                </c:pt>
                <c:pt idx="1">
                  <c:v>887</c:v>
                </c:pt>
                <c:pt idx="2">
                  <c:v>1300</c:v>
                </c:pt>
                <c:pt idx="3">
                  <c:v>1664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Marcas – B&amp;T – por año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699</c:v>
                </c:pt>
                <c:pt idx="1">
                  <c:v>575</c:v>
                </c:pt>
                <c:pt idx="2">
                  <c:v>697</c:v>
                </c:pt>
                <c:pt idx="3">
                  <c:v>635</c:v>
                </c:pt>
                <c:pt idx="4">
                  <c:v>164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134</c:v>
                </c:pt>
                <c:pt idx="1">
                  <c:v>96</c:v>
                </c:pt>
                <c:pt idx="2">
                  <c:v>99</c:v>
                </c:pt>
                <c:pt idx="3">
                  <c:v>126</c:v>
                </c:pt>
                <c:pt idx="4">
                  <c:v>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833</c:v>
                </c:pt>
                <c:pt idx="1">
                  <c:v>671</c:v>
                </c:pt>
                <c:pt idx="2">
                  <c:v>796</c:v>
                </c:pt>
                <c:pt idx="3">
                  <c:v>761</c:v>
                </c:pt>
                <c:pt idx="4">
                  <c:v>242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VE" dirty="0"/>
              <a:t>Solicitudes de Marcas – B&amp;T – año 2026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48</c:v>
                </c:pt>
                <c:pt idx="1">
                  <c:v>15</c:v>
                </c:pt>
                <c:pt idx="2">
                  <c:v>55</c:v>
                </c:pt>
                <c:pt idx="3">
                  <c:v>46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12</c:v>
                </c:pt>
                <c:pt idx="1">
                  <c:v>24</c:v>
                </c:pt>
                <c:pt idx="2">
                  <c:v>22</c:v>
                </c:pt>
                <c:pt idx="3">
                  <c:v>20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60</c:v>
                </c:pt>
                <c:pt idx="1">
                  <c:v>39</c:v>
                </c:pt>
                <c:pt idx="2">
                  <c:v>77</c:v>
                </c:pt>
                <c:pt idx="3">
                  <c:v>66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Marcas – participación de mercado B&amp;T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Sheet1!$B$2:$B$6</c:f>
              <c:numCache>
                <c:formatCode>0.00%</c:formatCode>
                <c:ptCount val="5"/>
                <c:pt idx="0">
                  <c:v>0.15857531760435573</c:v>
                </c:pt>
                <c:pt idx="1">
                  <c:v>0.14075887392900857</c:v>
                </c:pt>
                <c:pt idx="2">
                  <c:v>0.1704990215264188</c:v>
                </c:pt>
                <c:pt idx="3">
                  <c:v>0.14920112781954886</c:v>
                </c:pt>
                <c:pt idx="4">
                  <c:v>0.10697977821265492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overlap val="100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Marcas – participación de mercado B&amp;T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rgbClr val="0070C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Sheet1!$B$2:$B$6</c:f>
              <c:numCache>
                <c:formatCode>0.00%</c:formatCode>
                <c:ptCount val="5"/>
                <c:pt idx="0">
                  <c:v>1.732161323681489E-2</c:v>
                </c:pt>
                <c:pt idx="1">
                  <c:v>1.2695054218460724E-2</c:v>
                </c:pt>
                <c:pt idx="2">
                  <c:v>1.1795543905635648E-2</c:v>
                </c:pt>
                <c:pt idx="3">
                  <c:v>1.3323464100666173E-2</c:v>
                </c:pt>
                <c:pt idx="4">
                  <c:v>2.4436090225563908E-2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77-4F78-9D74-F9B50D9A33B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overlap val="100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Patentes – SAPI – por año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243</c:v>
                </c:pt>
                <c:pt idx="1">
                  <c:v>258</c:v>
                </c:pt>
                <c:pt idx="2">
                  <c:v>247</c:v>
                </c:pt>
                <c:pt idx="3">
                  <c:v>176</c:v>
                </c:pt>
                <c:pt idx="4">
                  <c:v>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28</c:v>
                </c:pt>
                <c:pt idx="1">
                  <c:v>21</c:v>
                </c:pt>
                <c:pt idx="2">
                  <c:v>24</c:v>
                </c:pt>
                <c:pt idx="3">
                  <c:v>32</c:v>
                </c:pt>
                <c:pt idx="4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271</c:v>
                </c:pt>
                <c:pt idx="1">
                  <c:v>279</c:v>
                </c:pt>
                <c:pt idx="2">
                  <c:v>271</c:v>
                </c:pt>
                <c:pt idx="3">
                  <c:v>208</c:v>
                </c:pt>
                <c:pt idx="4">
                  <c:v>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Patentes – SAPI – año 2026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18</c:v>
                </c:pt>
                <c:pt idx="1">
                  <c:v>15</c:v>
                </c:pt>
                <c:pt idx="2">
                  <c:v>20</c:v>
                </c:pt>
                <c:pt idx="3">
                  <c:v>20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1</c:v>
                </c:pt>
                <c:pt idx="1">
                  <c:v>3</c:v>
                </c:pt>
                <c:pt idx="2">
                  <c:v>1</c:v>
                </c:pt>
                <c:pt idx="3">
                  <c:v>4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19</c:v>
                </c:pt>
                <c:pt idx="1">
                  <c:v>18</c:v>
                </c:pt>
                <c:pt idx="2">
                  <c:v>21</c:v>
                </c:pt>
                <c:pt idx="3">
                  <c:v>24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Patentes – B&amp;T – por año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11</c:v>
                </c:pt>
                <c:pt idx="1">
                  <c:v>88</c:v>
                </c:pt>
                <c:pt idx="2">
                  <c:v>55</c:v>
                </c:pt>
                <c:pt idx="3">
                  <c:v>43</c:v>
                </c:pt>
                <c:pt idx="4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12</c:v>
                </c:pt>
                <c:pt idx="1">
                  <c:v>88</c:v>
                </c:pt>
                <c:pt idx="2">
                  <c:v>56</c:v>
                </c:pt>
                <c:pt idx="3">
                  <c:v>43</c:v>
                </c:pt>
                <c:pt idx="4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D97D3F-C1C2-4682-A6BC-6C6AB6A5A1F2}" type="datetime1">
              <a:rPr lang="es-MX" smtClean="0"/>
              <a:t>05/05/2026</a:t>
            </a:fld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BBC439-BFB5-4382-A872-AEDDBEFB205B}" type="slidenum">
              <a:rPr lang="es-MX" smtClean="0"/>
              <a:t>‹#›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3577404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noProof="0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3BCC37-CFF6-4202-A093-4B52E02B9A4B}" type="datetime1">
              <a:rPr lang="es-MX" noProof="0" smtClean="0"/>
              <a:t>05/05/2026</a:t>
            </a:fld>
            <a:endParaRPr lang="es-MX" noProof="0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noProof="0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MX" noProof="0" dirty="0"/>
              <a:t>Haz clic para modificar los estilos de texto del patrón</a:t>
            </a:r>
          </a:p>
          <a:p>
            <a:pPr lvl="1"/>
            <a:r>
              <a:rPr lang="es-MX" noProof="0" dirty="0"/>
              <a:t>Segundo nivel</a:t>
            </a:r>
          </a:p>
          <a:p>
            <a:pPr lvl="2"/>
            <a:r>
              <a:rPr lang="es-MX" noProof="0" dirty="0"/>
              <a:t>Tercer nivel</a:t>
            </a:r>
          </a:p>
          <a:p>
            <a:pPr lvl="3"/>
            <a:r>
              <a:rPr lang="es-MX" noProof="0" dirty="0"/>
              <a:t>Cuarto nivel</a:t>
            </a:r>
          </a:p>
          <a:p>
            <a:pPr lvl="4"/>
            <a:r>
              <a:rPr lang="es-MX" noProof="0" dirty="0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C73A10-15EB-4BFD-8DDC-C8E8A04D9368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13899985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rtlCol="0"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en-US" noProof="0" dirty="0"/>
              <a:t>Click to edit Master title style</a:t>
            </a:r>
            <a:endParaRPr lang="es-MX" noProof="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 rtlCol="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en-US" noProof="0" dirty="0"/>
              <a:t>Click to edit Master subtitle style</a:t>
            </a:r>
            <a:endParaRPr lang="es-MX" noProof="0" dirty="0"/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arcador de posición de fecha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ADE65D4-F675-48A5-9F88-60A62B4675FD}" type="datetime1">
              <a:rPr lang="es-MX" noProof="0" smtClean="0"/>
              <a:t>05/05/2026</a:t>
            </a:fld>
            <a:endParaRPr lang="es-MX" noProof="0" dirty="0"/>
          </a:p>
        </p:txBody>
      </p:sp>
      <p:sp>
        <p:nvSpPr>
          <p:cNvPr id="5" name="Marcador de posición de pie de página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6" name="Marcador de posición de número de diapositiva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262343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7" name="Marcador de posición de fecha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C2D6CF8-6507-4D3E-B614-BAC2C32F56E8}" type="datetime1">
              <a:rPr lang="es-MX" noProof="0" smtClean="0"/>
              <a:t>05/05/2026</a:t>
            </a:fld>
            <a:endParaRPr lang="es-MX" noProof="0" dirty="0"/>
          </a:p>
        </p:txBody>
      </p:sp>
      <p:sp>
        <p:nvSpPr>
          <p:cNvPr id="8" name="Marcador de posición de pie de página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9" name="Marcador de posición de número de diapositiva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2540465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rtlCol="0"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rtlCol="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Marcador de posición de fecha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5C83781-879B-4BA7-B081-52599C73A4CC}" type="datetime1">
              <a:rPr lang="es-MX" noProof="0" smtClean="0"/>
              <a:t>05/05/2026</a:t>
            </a:fld>
            <a:endParaRPr lang="es-MX" noProof="0" dirty="0"/>
          </a:p>
        </p:txBody>
      </p:sp>
      <p:sp>
        <p:nvSpPr>
          <p:cNvPr id="8" name="Marcador de posición de pie de página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11" name="Marcador de posición de número de diapositiva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762783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2" name="Marcador de posición de fecha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5FA3144-0DE1-4D49-9764-C8644B3B5971}" type="datetime1">
              <a:rPr lang="es-MX" noProof="0" smtClean="0"/>
              <a:t>05/05/2026</a:t>
            </a:fld>
            <a:endParaRPr lang="es-MX" noProof="0" dirty="0"/>
          </a:p>
        </p:txBody>
      </p:sp>
      <p:sp>
        <p:nvSpPr>
          <p:cNvPr id="9" name="Marcador de posición de pie de página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10" name="Marcador de posición de número de diapositiva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588359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rtlCol="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5" name="Marcador de posición de texto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rtlCol="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6" name="Marcador de posición de contenido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2" name="Marcador de posición de fecha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3C8D1B6-721A-4314-A8CF-3C71FD2D9249}" type="datetime1">
              <a:rPr lang="es-MX" noProof="0" smtClean="0"/>
              <a:t>05/05/2026</a:t>
            </a:fld>
            <a:endParaRPr lang="es-MX" noProof="0" dirty="0"/>
          </a:p>
        </p:txBody>
      </p:sp>
      <p:sp>
        <p:nvSpPr>
          <p:cNvPr id="11" name="Marcador de posición de pie de página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12" name="Marcador de posición de número de diapositiva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1963925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6" name="Marcador de posición de fecha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C1F4F96-2804-435B-BA3A-8D1939915E4E}" type="datetime1">
              <a:rPr lang="es-MX" noProof="0" smtClean="0"/>
              <a:t>05/05/2026</a:t>
            </a:fld>
            <a:endParaRPr lang="es-MX" noProof="0" dirty="0"/>
          </a:p>
        </p:txBody>
      </p:sp>
      <p:sp>
        <p:nvSpPr>
          <p:cNvPr id="7" name="Marcador de posición de pie de página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8" name="Marcador de posición de número de diapositiva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4268543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Marcador de posición de fecha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67914F1-B626-444E-9AD3-156898D1BE12}" type="datetime1">
              <a:rPr lang="es-MX" noProof="0" smtClean="0"/>
              <a:t>05/05/2026</a:t>
            </a:fld>
            <a:endParaRPr lang="es-MX" noProof="0" dirty="0"/>
          </a:p>
        </p:txBody>
      </p:sp>
      <p:sp>
        <p:nvSpPr>
          <p:cNvPr id="3" name="Marcador de posición de pie de página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4" name="Marcador de posición de número de diapositiva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133393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rtlCol="0"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 rtlCol="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fld id="{9F3C81F6-6BE2-4BE7-845E-D3A016CC0E48}" type="datetime1">
              <a:rPr lang="es-MX" noProof="0" smtClean="0"/>
              <a:t>05/05/2026</a:t>
            </a:fld>
            <a:endParaRPr lang="es-MX" noProof="0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 rtlCol="0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es-MX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3A98EE3D-8CD1-4C3F-BD1C-C98C9596463C}" type="slidenum">
              <a:rPr lang="es-MX" noProof="0" smtClean="0"/>
              <a:pPr rtl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3771184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Marcador de posición de imagen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n-US" noProof="0"/>
              <a:t>Click icon to add picture</a:t>
            </a:r>
            <a:endParaRPr lang="es-MX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rtlCol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 rtlCol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fld id="{276EFF3C-41AD-4D52-962B-351A88ED9459}" type="datetime1">
              <a:rPr lang="es-MX" noProof="0" smtClean="0"/>
              <a:t>05/05/2026</a:t>
            </a:fld>
            <a:endParaRPr lang="es-MX" noProof="0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 rtlCol="0"/>
          <a:lstStyle/>
          <a:p>
            <a:pPr algn="l" rtl="0"/>
            <a:endParaRPr lang="es-MX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1201613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Marcador de posición de título 1"/>
          <p:cNvSpPr>
            <a:spLocks noGrp="1"/>
          </p:cNvSpPr>
          <p:nvPr>
            <p:ph type="title"/>
          </p:nvPr>
        </p:nvSpPr>
        <p:spPr>
          <a:xfrm>
            <a:off x="215660" y="286605"/>
            <a:ext cx="9661585" cy="70230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rtl="0"/>
            <a:r>
              <a:rPr lang="es-MX" noProof="0" dirty="0"/>
              <a:t>Estadísticas Mensuales - Solicitudes de Marcas y Patentes</a:t>
            </a:r>
            <a:br>
              <a:rPr lang="es-MX" noProof="0" dirty="0"/>
            </a:br>
            <a:r>
              <a:rPr lang="es-MX" noProof="0" dirty="0"/>
              <a:t>Fuente: </a:t>
            </a:r>
            <a:r>
              <a:rPr lang="es-MX" noProof="0" dirty="0" err="1"/>
              <a:t>Webpi</a:t>
            </a:r>
            <a:r>
              <a:rPr lang="es-MX" noProof="0" dirty="0"/>
              <a:t> (SAPI) y B&amp;T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 rtl="0"/>
            <a:r>
              <a:rPr lang="es-MX" noProof="0" dirty="0"/>
              <a:t>Haz clic para modificar los estilos de texto del patrón</a:t>
            </a:r>
          </a:p>
          <a:p>
            <a:pPr lvl="1" rtl="0"/>
            <a:r>
              <a:rPr lang="es-MX" noProof="0" dirty="0"/>
              <a:t>Segundo nivel</a:t>
            </a:r>
          </a:p>
          <a:p>
            <a:pPr lvl="2" rtl="0"/>
            <a:r>
              <a:rPr lang="es-MX" noProof="0" dirty="0"/>
              <a:t>Tercer nivel</a:t>
            </a:r>
          </a:p>
          <a:p>
            <a:pPr lvl="3" rtl="0"/>
            <a:r>
              <a:rPr lang="es-MX" noProof="0" dirty="0"/>
              <a:t>Cuarto nivel</a:t>
            </a:r>
          </a:p>
          <a:p>
            <a:pPr lvl="4" rtl="0"/>
            <a:r>
              <a:rPr lang="es-MX" noProof="0" dirty="0"/>
              <a:t>Quinto nivel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pPr rtl="0"/>
            <a:fld id="{99600FEF-DDDE-4397-AC1A-E298A0B047AC}" type="datetime1">
              <a:rPr lang="es-MX" noProof="0" smtClean="0"/>
              <a:t>05/05/2026</a:t>
            </a:fld>
            <a:endParaRPr lang="es-MX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pPr rtl="0"/>
            <a:endParaRPr lang="es-MX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 descr="A grey and white sign&#10;&#10;AI-generated content may be incorrect.">
            <a:extLst>
              <a:ext uri="{FF2B5EF4-FFF2-40B4-BE49-F238E27FC236}">
                <a16:creationId xmlns:a16="http://schemas.microsoft.com/office/drawing/2014/main" id="{700723E7-A887-CBF0-D958-05170B386C61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510851" y="124736"/>
            <a:ext cx="2334478" cy="1145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03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i="0" kern="1200" spc="-50" baseline="0">
          <a:solidFill>
            <a:srgbClr val="3C3B39"/>
          </a:solidFill>
          <a:latin typeface="Poppins" panose="00000500000000000000" pitchFamily="2" charset="0"/>
          <a:ea typeface="+mj-ea"/>
          <a:cs typeface="Poppins" panose="00000500000000000000" pitchFamily="2" charset="0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900" kern="1200">
          <a:solidFill>
            <a:schemeClr val="tx1">
              <a:lumMod val="75000"/>
              <a:lumOff val="25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700" kern="1200">
          <a:solidFill>
            <a:schemeClr val="tx1">
              <a:lumMod val="75000"/>
              <a:lumOff val="25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A6BAE73-5A71-A6D1-7EB1-C5308315B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/>
          <a:p>
            <a:r>
              <a:rPr lang="es-VE" sz="2800" dirty="0"/>
              <a:t>Estadísticas de Solicitudes de Marcas</a:t>
            </a:r>
            <a:br>
              <a:rPr lang="es-VE" sz="2800" dirty="0"/>
            </a:br>
            <a:endParaRPr lang="en-US" sz="2800" dirty="0"/>
          </a:p>
        </p:txBody>
      </p:sp>
      <p:pic>
        <p:nvPicPr>
          <p:cNvPr id="7" name="Picture 6" descr="A grey and white sign&#10;&#10;AI-generated content may be incorrect.">
            <a:extLst>
              <a:ext uri="{FF2B5EF4-FFF2-40B4-BE49-F238E27FC236}">
                <a16:creationId xmlns:a16="http://schemas.microsoft.com/office/drawing/2014/main" id="{A8B63CF5-EFA8-3E8A-0ADB-EE3E484571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8984" y="2007733"/>
            <a:ext cx="5928344" cy="2904888"/>
          </a:xfrm>
          <a:prstGeom prst="rect">
            <a:avLst/>
          </a:prstGeom>
          <a:noFill/>
        </p:spPr>
      </p:pic>
      <p:sp>
        <p:nvSpPr>
          <p:cNvPr id="5" name="Subtitle 4">
            <a:extLst>
              <a:ext uri="{FF2B5EF4-FFF2-40B4-BE49-F238E27FC236}">
                <a16:creationId xmlns:a16="http://schemas.microsoft.com/office/drawing/2014/main" id="{4E7FF83F-92ED-2766-2E5B-59047940AD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>
            <a:normAutofit/>
          </a:bodyPr>
          <a:lstStyle/>
          <a:p>
            <a:r>
              <a:rPr lang="es-VE" dirty="0"/>
              <a:t>Abril-2026</a:t>
            </a:r>
          </a:p>
          <a:p>
            <a:r>
              <a:rPr lang="es-VE" dirty="0"/>
              <a:t>Fuente: Webpi (SAPI) y B&amp;T</a:t>
            </a:r>
          </a:p>
          <a:p>
            <a:r>
              <a:rPr lang="es-VE" dirty="0"/>
              <a:t>por: NB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153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3677EB-AF20-1609-0FAD-7CD4E71E21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6350E7F-1EA6-AC1B-5DBE-119F94FA5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/>
          <a:p>
            <a:r>
              <a:rPr lang="es-VE" sz="2800" dirty="0"/>
              <a:t>Estadísticas de Solicitudes de Patentes</a:t>
            </a:r>
            <a:br>
              <a:rPr lang="es-VE" sz="2800" dirty="0"/>
            </a:br>
            <a:endParaRPr lang="en-US" sz="2800" dirty="0"/>
          </a:p>
        </p:txBody>
      </p:sp>
      <p:pic>
        <p:nvPicPr>
          <p:cNvPr id="7" name="Picture 6" descr="A grey and white sign&#10;&#10;AI-generated content may be incorrect.">
            <a:extLst>
              <a:ext uri="{FF2B5EF4-FFF2-40B4-BE49-F238E27FC236}">
                <a16:creationId xmlns:a16="http://schemas.microsoft.com/office/drawing/2014/main" id="{56A15B0C-5FEE-5EB3-8B36-62CD3D85AA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8984" y="2007733"/>
            <a:ext cx="5928344" cy="2904888"/>
          </a:xfrm>
          <a:prstGeom prst="rect">
            <a:avLst/>
          </a:prstGeom>
          <a:noFill/>
        </p:spPr>
      </p:pic>
      <p:sp>
        <p:nvSpPr>
          <p:cNvPr id="5" name="Subtitle 4">
            <a:extLst>
              <a:ext uri="{FF2B5EF4-FFF2-40B4-BE49-F238E27FC236}">
                <a16:creationId xmlns:a16="http://schemas.microsoft.com/office/drawing/2014/main" id="{3529C7BE-A229-D023-A34A-20B81CC73F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>
            <a:normAutofit/>
          </a:bodyPr>
          <a:lstStyle/>
          <a:p>
            <a:r>
              <a:rPr lang="es-VE" dirty="0"/>
              <a:t>Abril-2026</a:t>
            </a:r>
          </a:p>
          <a:p>
            <a:r>
              <a:rPr lang="es-VE" dirty="0"/>
              <a:t>Fuente: Webpi (SAPI) y B&amp;T</a:t>
            </a:r>
          </a:p>
          <a:p>
            <a:r>
              <a:rPr lang="es-VE" dirty="0"/>
              <a:t>por: NB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4616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9A7102-C2DC-A2CD-1716-E55AED603D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149F5F7-C871-E7C2-5894-4B8C75D84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Abril-2026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308C2871-B774-6F8F-E111-E0BFCE198C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9711988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9BAFAB08-0123-FB7C-3CB5-95FED10E2C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3218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4A1E3D-202E-F61A-1D47-1C288D14A4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3764213-0E2B-5ED4-278D-1D6B4395D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Abril-2026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EE22AADD-0CEA-9431-E8C0-28D2439E3D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8430592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14020CB5-D185-382E-14DB-01E9903345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4958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45B6C6-9F28-D0F1-9F7E-E3C19D4E03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AB17A33-0355-95A6-5A80-5B27BA649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Abril-2026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368CD0B2-BDC8-4917-361D-67371B65F1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6060268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5767D72A-9206-14B5-7D99-A3F62D6974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1798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1AA28A-28C5-2A7D-1329-9E1B166161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0119B9D-E952-4291-7B80-DAD17782C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Abril-2026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E2A45C4A-437C-7825-93A9-0E7E0BFB3E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8901608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0D84901D-FB8E-3978-7A52-9EB90D52C1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9607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885F79-54E7-985A-7A54-3DF28A622F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9A56C80-F8BF-419B-6830-42AF5A708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Abril-2026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152CD33F-3E39-B4BD-8638-5AC0018985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9782407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FAAB8B2D-8AA0-10D9-EA0D-D6E102EA38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46552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80DE81-BDE5-2073-1941-AA19407007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5B4E8DA-5DE0-7253-060D-85425C735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Abril-2026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2ECE318-D506-3FC6-4102-AEECB10A7A47}"/>
              </a:ext>
            </a:extLst>
          </p:cNvPr>
          <p:cNvSpPr txBox="1"/>
          <p:nvPr/>
        </p:nvSpPr>
        <p:spPr>
          <a:xfrm>
            <a:off x="3646957" y="1419637"/>
            <a:ext cx="48237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b="1" dirty="0"/>
              <a:t>Top10 – Patentes - Abril-2026</a:t>
            </a:r>
            <a:endParaRPr lang="en-US" sz="2400" b="1" dirty="0"/>
          </a:p>
        </p:txBody>
      </p:sp>
      <p:pic>
        <p:nvPicPr>
          <p:cNvPr id="8" name="Picture 7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AB44E39B-8EFB-7F70-D2CE-F6FB5965A3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  <p:pic>
        <p:nvPicPr>
          <p:cNvPr id="12" name="Picture 11" descr="A white circle with a green number on it&#10;&#10;AI-generated content may be incorrect.">
            <a:extLst>
              <a:ext uri="{FF2B5EF4-FFF2-40B4-BE49-F238E27FC236}">
                <a16:creationId xmlns:a16="http://schemas.microsoft.com/office/drawing/2014/main" id="{549C4963-59DD-79DC-7B56-A2FDA18080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5631" y="5275601"/>
            <a:ext cx="593387" cy="593387"/>
          </a:xfrm>
          <a:prstGeom prst="rect">
            <a:avLst/>
          </a:prstGeom>
        </p:spPr>
      </p:pic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9ED2B37C-2298-75A9-2D03-0D9196F36D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2639103" y="2108200"/>
            <a:ext cx="6974119" cy="3760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2296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7CB536-A74E-384D-27F7-BA587C7C39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8368317-DA0F-58E5-0A63-CD2835831A6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39103" y="2108200"/>
            <a:ext cx="6974119" cy="3760788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6A75A636-3884-FDA1-5863-36A05EDA1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Abril-2026</a:t>
            </a:r>
            <a:endParaRPr lang="en-US" dirty="0"/>
          </a:p>
        </p:txBody>
      </p:sp>
      <p:pic>
        <p:nvPicPr>
          <p:cNvPr id="7" name="Picture 6" descr="A white circle with a green number on it&#10;&#10;AI-generated content may be incorrect.">
            <a:extLst>
              <a:ext uri="{FF2B5EF4-FFF2-40B4-BE49-F238E27FC236}">
                <a16:creationId xmlns:a16="http://schemas.microsoft.com/office/drawing/2014/main" id="{BF56D040-EAAD-7D16-5D7C-6E0B8C5A49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6924" y="3429000"/>
            <a:ext cx="593387" cy="59338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1349683-6136-3CB7-1A51-3C92171F1250}"/>
              </a:ext>
            </a:extLst>
          </p:cNvPr>
          <p:cNvSpPr txBox="1"/>
          <p:nvPr/>
        </p:nvSpPr>
        <p:spPr>
          <a:xfrm>
            <a:off x="3113157" y="1402285"/>
            <a:ext cx="61109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b="1" dirty="0"/>
              <a:t>Top10 – Patentes - Enero-Abril-2026</a:t>
            </a:r>
            <a:endParaRPr lang="en-US" sz="2400" b="1" dirty="0"/>
          </a:p>
        </p:txBody>
      </p:sp>
      <p:pic>
        <p:nvPicPr>
          <p:cNvPr id="2" name="Picture 1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23FBF476-25F4-2A30-08EF-D19FD4E110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852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AB9A556-8407-ECFB-D0A2-C7A269DEB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Abril-2026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24E20DBF-E8A9-E1A8-F489-0F47ED8B53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347514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14C0030C-845B-7BDA-08BC-6E3115BE96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127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78DA84-40CC-A3A0-09CE-E913C885B3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6F20C51-8C5E-B1A5-8342-424E58B99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Abril-2026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98D5396E-E29D-A83A-8B6A-E26330D66D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2433282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Picture 1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AF9F13A1-28C7-1FE8-11A0-C25697E6EC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107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5BA341-B019-3B75-0F88-8DB7285866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A33AACF-D02C-B5EE-D89A-0670FBADC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Abril-2026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84C57501-94E2-7DC7-6E44-F02B564C31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1817298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A96961D8-7612-F90B-FBCD-B03095ABC8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6249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1F05B6-42E1-0CDF-0D01-0A14E914E7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EB79FBC-63EC-E0B2-F605-37C13F2B9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Abril-2026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0BBB79FF-6EDF-AB22-4C38-5392626B69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5691744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Picture 1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8BD86790-5D72-0003-B04D-83AD9D65DA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298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59F6B6-B23D-9F3B-C7DA-64BE84D46D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FA48C50-4DD4-42F5-3751-FE9006158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Abril-2026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DB4C1B23-9AAF-81C5-C34C-435EEF97F9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9289823"/>
              </p:ext>
            </p:extLst>
          </p:nvPr>
        </p:nvGraphicFramePr>
        <p:xfrm>
          <a:off x="877004" y="2108199"/>
          <a:ext cx="5218996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Picture 1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952AFA41-C96F-4DE8-B6CA-8608DEF27E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  <p:graphicFrame>
        <p:nvGraphicFramePr>
          <p:cNvPr id="3" name="Content Placeholder 8">
            <a:extLst>
              <a:ext uri="{FF2B5EF4-FFF2-40B4-BE49-F238E27FC236}">
                <a16:creationId xmlns:a16="http://schemas.microsoft.com/office/drawing/2014/main" id="{6A84EF84-5AC7-B3B2-4252-123F5EB4784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5777391"/>
              </p:ext>
            </p:extLst>
          </p:nvPr>
        </p:nvGraphicFramePr>
        <p:xfrm>
          <a:off x="6442329" y="2108199"/>
          <a:ext cx="5218996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142322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B285B4-7230-5DE7-66FD-2E0321A72B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0028759-492F-24A5-E8E0-B3D2587F576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74163" y="2108200"/>
            <a:ext cx="6504000" cy="3760788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32AF7243-0C54-CDB6-B93B-BD5CCD3DB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Abril-2026</a:t>
            </a:r>
            <a:endParaRPr lang="en-US" dirty="0"/>
          </a:p>
        </p:txBody>
      </p:sp>
      <p:pic>
        <p:nvPicPr>
          <p:cNvPr id="7" name="Picture 6" descr="A white circle with a green number on it&#10;&#10;AI-generated content may be incorrect.">
            <a:extLst>
              <a:ext uri="{FF2B5EF4-FFF2-40B4-BE49-F238E27FC236}">
                <a16:creationId xmlns:a16="http://schemas.microsoft.com/office/drawing/2014/main" id="{20525495-880B-B041-4305-21A7626B5E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8102" y="2685045"/>
            <a:ext cx="593387" cy="59338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693C7EA-9AA6-69EE-58CA-50ED05D23967}"/>
              </a:ext>
            </a:extLst>
          </p:cNvPr>
          <p:cNvSpPr txBox="1"/>
          <p:nvPr/>
        </p:nvSpPr>
        <p:spPr>
          <a:xfrm>
            <a:off x="3704961" y="1400783"/>
            <a:ext cx="46474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b="1" dirty="0"/>
              <a:t>Top10 – marcas - Abril-2026</a:t>
            </a:r>
            <a:endParaRPr lang="en-US" sz="2400" b="1" dirty="0"/>
          </a:p>
        </p:txBody>
      </p:sp>
      <p:pic>
        <p:nvPicPr>
          <p:cNvPr id="12" name="Picture 11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5E77A540-980B-3A72-9AC6-6A082E7E25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88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13593-D1CD-70B6-50EC-DF222ADFEE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CC794BD-2B12-70CB-CF7C-BF2D6FBED3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74163" y="2108200"/>
            <a:ext cx="6504000" cy="3760788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2882450B-CB82-CE90-8A37-03340B107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Abril-2026</a:t>
            </a:r>
            <a:endParaRPr lang="en-US" dirty="0"/>
          </a:p>
        </p:txBody>
      </p:sp>
      <p:pic>
        <p:nvPicPr>
          <p:cNvPr id="7" name="Picture 6" descr="A white circle with a green number on it&#10;&#10;AI-generated content may be incorrect.">
            <a:extLst>
              <a:ext uri="{FF2B5EF4-FFF2-40B4-BE49-F238E27FC236}">
                <a16:creationId xmlns:a16="http://schemas.microsoft.com/office/drawing/2014/main" id="{2A230DC8-1B96-B66A-F78A-DA8ABC718F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3322" y="2518854"/>
            <a:ext cx="593387" cy="59338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6DCD703-E162-BF42-4725-84E363F0D4F3}"/>
              </a:ext>
            </a:extLst>
          </p:cNvPr>
          <p:cNvSpPr txBox="1"/>
          <p:nvPr/>
        </p:nvSpPr>
        <p:spPr>
          <a:xfrm>
            <a:off x="3201324" y="1416584"/>
            <a:ext cx="59346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b="1" dirty="0"/>
              <a:t>Top10 – marcas - Enero-Abril-2026</a:t>
            </a:r>
            <a:endParaRPr lang="en-US" sz="2400" b="1" dirty="0"/>
          </a:p>
        </p:txBody>
      </p:sp>
      <p:pic>
        <p:nvPicPr>
          <p:cNvPr id="10" name="Picture 9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7F4DB274-7A26-F2DA-FD64-0B803086BF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754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B37153-94B4-EFE8-CE8A-B686EEBD0A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5DE5CC0-866A-1AE6-FB93-664C624B9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Abril-2026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9919385-16BC-B5C5-3203-6B1251AA7BFC}"/>
              </a:ext>
            </a:extLst>
          </p:cNvPr>
          <p:cNvSpPr txBox="1"/>
          <p:nvPr/>
        </p:nvSpPr>
        <p:spPr>
          <a:xfrm>
            <a:off x="5046452" y="1400783"/>
            <a:ext cx="18614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b="1" dirty="0"/>
              <a:t>Abril-2026</a:t>
            </a:r>
            <a:endParaRPr lang="en-US" sz="2400" b="1" dirty="0"/>
          </a:p>
        </p:txBody>
      </p:sp>
      <p:pic>
        <p:nvPicPr>
          <p:cNvPr id="12" name="Picture 11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9F75773C-ECC3-BBF0-8847-06847EC5D5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80C82AF-7FD6-FB8E-4EDB-2CEDC4BC7D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96963" y="2295503"/>
            <a:ext cx="10058400" cy="3386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665575"/>
      </p:ext>
    </p:extLst>
  </p:cSld>
  <p:clrMapOvr>
    <a:masterClrMapping/>
  </p:clrMapOvr>
</p:sld>
</file>

<file path=ppt/theme/theme1.xml><?xml version="1.0" encoding="utf-8"?>
<a:theme xmlns:a="http://schemas.openxmlformats.org/drawingml/2006/main" name="1_RetrospectVTI">
  <a:themeElements>
    <a:clrScheme name="Custom 34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C7016"/>
      </a:accent1>
      <a:accent2>
        <a:srgbClr val="F8931D"/>
      </a:accent2>
      <a:accent3>
        <a:srgbClr val="CE8D3E"/>
      </a:accent3>
      <a:accent4>
        <a:srgbClr val="E64823"/>
      </a:accent4>
      <a:accent5>
        <a:srgbClr val="FFCA08"/>
      </a:accent5>
      <a:accent6>
        <a:srgbClr val="9C6A6A"/>
      </a:accent6>
      <a:hlink>
        <a:srgbClr val="2998E3"/>
      </a:hlink>
      <a:folHlink>
        <a:srgbClr val="7F723D"/>
      </a:folHlink>
    </a:clrScheme>
    <a:fontScheme name="Poppins">
      <a:majorFont>
        <a:latin typeface="Poppins"/>
        <a:ea typeface=""/>
        <a:cs typeface=""/>
      </a:majorFont>
      <a:minorFont>
        <a:latin typeface="Poppins"/>
        <a:ea typeface="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4286111_TF22712842.potx" id="{B0BDFD61-5937-4274-9DC0-60A2C3092210}" vid="{AD8ACFFD-D929-413D-A1C2-04EF9C42773C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AA3F7EDC-E5B4-4BBC-9D2A-CBE6D46C37A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3932EF5-314F-409E-8020-FEE5FA0795B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03EEFF0-FB57-4CB4-8BFC-DF397689E2ED}">
  <ds:schemaRefs>
    <ds:schemaRef ds:uri="http://purl.org/dc/terms/"/>
    <ds:schemaRef ds:uri="http://schemas.microsoft.com/office/2006/documentManagement/types"/>
    <ds:schemaRef ds:uri="http://purl.org/dc/elements/1.1/"/>
    <ds:schemaRef ds:uri="http://purl.org/dc/dcmitype/"/>
    <ds:schemaRef ds:uri="16c05727-aa75-4e4a-9b5f-8a80a1165891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71af3243-3dd4-4a8d-8c0d-dd76da1f02a5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1389</TotalTime>
  <Words>328</Words>
  <Application>Microsoft Office PowerPoint</Application>
  <PresentationFormat>Widescreen</PresentationFormat>
  <Paragraphs>39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Calibri</vt:lpstr>
      <vt:lpstr>Poppins</vt:lpstr>
      <vt:lpstr>1_RetrospectVTI</vt:lpstr>
      <vt:lpstr>Estadísticas de Solicitudes de Marcas </vt:lpstr>
      <vt:lpstr>Estadísticas de Solicitudes de Marcas y Patentes Cierre: Abril-2026</vt:lpstr>
      <vt:lpstr>Estadísticas de Solicitudes de Marcas y Patentes Cierre: Abril-2026</vt:lpstr>
      <vt:lpstr>Estadísticas de Solicitudes de Marcas y Patentes Cierre: Abril-2026</vt:lpstr>
      <vt:lpstr>Estadísticas de Solicitudes de Marcas y Patentes Cierre: Abril-2026</vt:lpstr>
      <vt:lpstr>Estadísticas de Solicitudes de Marcas y Patentes Cierre: Abril-2026</vt:lpstr>
      <vt:lpstr>Estadísticas de Solicitudes de Marcas y Patentes Cierre: Abril-2026</vt:lpstr>
      <vt:lpstr>Estadísticas de Solicitudes de Marcas y Patentes Cierre: Abril-2026</vt:lpstr>
      <vt:lpstr>Estadísticas de Solicitudes de Marcas y Patentes Cierre: Abril-2026</vt:lpstr>
      <vt:lpstr>Estadísticas de Solicitudes de Patentes </vt:lpstr>
      <vt:lpstr>Estadísticas de Solicitudes de Marcas y Patentes Cierre: Abril-2026</vt:lpstr>
      <vt:lpstr>Estadísticas de Solicitudes de Marcas y Patentes Cierre: Abril-2026</vt:lpstr>
      <vt:lpstr>Estadísticas de Solicitudes de Marcas y Patentes Cierre: Abril-2026</vt:lpstr>
      <vt:lpstr>Estadísticas de Solicitudes de Marcas y Patentes Cierre: Abril-2026</vt:lpstr>
      <vt:lpstr>Estadísticas de Solicitudes de Marcas y Patentes Cierre: Abril-2026</vt:lpstr>
      <vt:lpstr>Estadísticas de Solicitudes de Marcas y Patentes Cierre: Abril-2026</vt:lpstr>
      <vt:lpstr>Estadísticas de Solicitudes de Marcas y Patentes Cierre: Abril-2026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Marcas y patentes solicitadas por la Webpi (SAPI)</dc:title>
  <dc:creator>Néstor Bueno</dc:creator>
  <cp:lastModifiedBy>Néstor Bueno</cp:lastModifiedBy>
  <cp:revision>43</cp:revision>
  <dcterms:created xsi:type="dcterms:W3CDTF">2023-05-01T14:43:40Z</dcterms:created>
  <dcterms:modified xsi:type="dcterms:W3CDTF">2026-05-05T22:14:46Z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