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56" r:id="rId8"/>
    <p:sldId id="357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5" d="100"/>
          <a:sy n="105" d="100"/>
        </p:scale>
        <p:origin x="13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4256</c:v>
                </c:pt>
                <c:pt idx="4">
                  <c:v>1981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9457</c:v>
                </c:pt>
                <c:pt idx="4">
                  <c:v>4364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13713</c:v>
                </c:pt>
                <c:pt idx="4">
                  <c:v>6345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</a:t>
            </a:r>
            <a:r>
              <a:rPr lang="es-ES" noProof="0" dirty="0"/>
              <a:t>participación de mercado B&amp;T</a:t>
            </a:r>
            <a:endParaRPr lang="es-VE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V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0.20673076923076922</c:v>
                </c:pt>
                <c:pt idx="4">
                  <c:v>0.10476190476190476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362</c:v>
                </c:pt>
                <c:pt idx="1">
                  <c:v>329</c:v>
                </c:pt>
                <c:pt idx="2">
                  <c:v>370</c:v>
                </c:pt>
                <c:pt idx="3">
                  <c:v>472</c:v>
                </c:pt>
                <c:pt idx="4">
                  <c:v>448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512</c:v>
                </c:pt>
                <c:pt idx="1">
                  <c:v>558</c:v>
                </c:pt>
                <c:pt idx="2">
                  <c:v>930</c:v>
                </c:pt>
                <c:pt idx="3">
                  <c:v>1192</c:v>
                </c:pt>
                <c:pt idx="4">
                  <c:v>1172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874</c:v>
                </c:pt>
                <c:pt idx="1">
                  <c:v>887</c:v>
                </c:pt>
                <c:pt idx="2">
                  <c:v>1300</c:v>
                </c:pt>
                <c:pt idx="3">
                  <c:v>1664</c:v>
                </c:pt>
                <c:pt idx="4">
                  <c:v>1620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635</c:v>
                </c:pt>
                <c:pt idx="4">
                  <c:v>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126</c:v>
                </c:pt>
                <c:pt idx="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761</c:v>
                </c:pt>
                <c:pt idx="4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48</c:v>
                </c:pt>
                <c:pt idx="1">
                  <c:v>15</c:v>
                </c:pt>
                <c:pt idx="2">
                  <c:v>55</c:v>
                </c:pt>
                <c:pt idx="3">
                  <c:v>46</c:v>
                </c:pt>
                <c:pt idx="4">
                  <c:v>77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20</c:v>
                </c:pt>
                <c:pt idx="4">
                  <c:v>15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60</c:v>
                </c:pt>
                <c:pt idx="1">
                  <c:v>39</c:v>
                </c:pt>
                <c:pt idx="2">
                  <c:v>77</c:v>
                </c:pt>
                <c:pt idx="3">
                  <c:v>66</c:v>
                </c:pt>
                <c:pt idx="4">
                  <c:v>92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0.15857531760435573</c:v>
                </c:pt>
                <c:pt idx="1">
                  <c:v>0.14075887392900857</c:v>
                </c:pt>
                <c:pt idx="2">
                  <c:v>0.1704990215264188</c:v>
                </c:pt>
                <c:pt idx="3">
                  <c:v>0.14920112781954886</c:v>
                </c:pt>
                <c:pt idx="4">
                  <c:v>0.12165572942958101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1.732161323681489E-2</c:v>
                </c:pt>
                <c:pt idx="1">
                  <c:v>1.2695054218460724E-2</c:v>
                </c:pt>
                <c:pt idx="2">
                  <c:v>1.1795543905635648E-2</c:v>
                </c:pt>
                <c:pt idx="3">
                  <c:v>1.3323464100666173E-2</c:v>
                </c:pt>
                <c:pt idx="4">
                  <c:v>2.1310724106324473E-2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7-4F78-9D74-F9B50D9A33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176</c:v>
                </c:pt>
                <c:pt idx="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32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208</c:v>
                </c:pt>
                <c:pt idx="4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</c:v>
                </c:pt>
                <c:pt idx="1">
                  <c:v>15</c:v>
                </c:pt>
                <c:pt idx="2">
                  <c:v>20</c:v>
                </c:pt>
                <c:pt idx="3">
                  <c:v>22</c:v>
                </c:pt>
                <c:pt idx="4">
                  <c:v>18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19</c:v>
                </c:pt>
                <c:pt idx="1">
                  <c:v>18</c:v>
                </c:pt>
                <c:pt idx="2">
                  <c:v>21</c:v>
                </c:pt>
                <c:pt idx="3">
                  <c:v>26</c:v>
                </c:pt>
                <c:pt idx="4">
                  <c:v>21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43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43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30/05/2026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30/05/2026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Mayo-2026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Mayo-2026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03096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1396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61603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30844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6530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2BA0FB9-769F-3E5F-A63C-EB878522E1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4953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Mayo-2026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3943" y="3429000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4C465CF-D8D4-2716-C9CA-1183A55C07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924" y="3429000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110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Enero-Mayo-2026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99312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74145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BA341-B019-3B75-0F88-8DB72858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33AACF-D02C-B5EE-D89A-0670FBAD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4C57501-94E2-7DC7-6E44-F02B564C3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26689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96961D8-7612-F90B-FBCD-B03095ABC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F05B6-42E1-0CDF-0D01-0A14E914E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B79FBC-63EC-E0B2-F605-37C13F2B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BBB79FF-6EDF-AB22-4C38-5392626B6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61646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8BD86790-5D72-0003-B04D-83AD9D65D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9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587354"/>
              </p:ext>
            </p:extLst>
          </p:nvPr>
        </p:nvGraphicFramePr>
        <p:xfrm>
          <a:off x="877004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6A84EF84-5AC7-B3B2-4252-123F5EB47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7223737"/>
              </p:ext>
            </p:extLst>
          </p:nvPr>
        </p:nvGraphicFramePr>
        <p:xfrm>
          <a:off x="6442329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6308F53-009B-5C5D-42F7-BAC31705DA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4518" y="2222161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4777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Mayo-2026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1F12110-0A0D-0140-871F-96AD1359F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630" y="2518854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5934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Enero-Mayo-2026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1991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Mayo-2026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74E675-6B36-B99C-2459-F9C909533D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313266"/>
            <a:ext cx="10058400" cy="335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1655</TotalTime>
  <Words>328</Words>
  <Application>Microsoft Office PowerPoint</Application>
  <PresentationFormat>Widescreen</PresentationFormat>
  <Paragraphs>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Poppins</vt:lpstr>
      <vt:lpstr>1_RetrospectVTI</vt:lpstr>
      <vt:lpstr>Estadísticas de Solicitudes de Marcas 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Patentes 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  <vt:lpstr>Estadísticas de Solicitudes de Marcas y Patentes Cierre: Mayo-2026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45</cp:revision>
  <dcterms:created xsi:type="dcterms:W3CDTF">2023-05-01T14:43:40Z</dcterms:created>
  <dcterms:modified xsi:type="dcterms:W3CDTF">2026-05-30T21:11:58Z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