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47" r:id="rId5"/>
    <p:sldId id="359" r:id="rId6"/>
    <p:sldId id="360" r:id="rId7"/>
    <p:sldId id="361" r:id="rId8"/>
    <p:sldId id="362" r:id="rId9"/>
    <p:sldId id="336" r:id="rId10"/>
    <p:sldId id="337" r:id="rId11"/>
    <p:sldId id="339" r:id="rId12"/>
    <p:sldId id="356" r:id="rId13"/>
    <p:sldId id="357" r:id="rId14"/>
    <p:sldId id="341" r:id="rId15"/>
    <p:sldId id="345" r:id="rId16"/>
    <p:sldId id="346" r:id="rId17"/>
    <p:sldId id="348" r:id="rId18"/>
    <p:sldId id="358" r:id="rId19"/>
    <p:sldId id="349" r:id="rId20"/>
    <p:sldId id="350" r:id="rId21"/>
    <p:sldId id="351" r:id="rId22"/>
    <p:sldId id="352" r:id="rId23"/>
    <p:sldId id="353" r:id="rId24"/>
    <p:sldId id="354" r:id="rId25"/>
    <p:sldId id="355" r:id="rId26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2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SAPI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4408</c:v>
                </c:pt>
                <c:pt idx="1">
                  <c:v>4085</c:v>
                </c:pt>
                <c:pt idx="2">
                  <c:v>4088</c:v>
                </c:pt>
                <c:pt idx="3">
                  <c:v>4256</c:v>
                </c:pt>
                <c:pt idx="4">
                  <c:v>2473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7736</c:v>
                </c:pt>
                <c:pt idx="1">
                  <c:v>7562</c:v>
                </c:pt>
                <c:pt idx="2">
                  <c:v>8393</c:v>
                </c:pt>
                <c:pt idx="3">
                  <c:v>9457</c:v>
                </c:pt>
                <c:pt idx="4">
                  <c:v>5445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12144</c:v>
                </c:pt>
                <c:pt idx="1">
                  <c:v>11647</c:v>
                </c:pt>
                <c:pt idx="2">
                  <c:v>12481</c:v>
                </c:pt>
                <c:pt idx="3">
                  <c:v>13713</c:v>
                </c:pt>
                <c:pt idx="4">
                  <c:v>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B&amp;T – año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</a:t>
            </a:r>
            <a:r>
              <a:rPr lang="es-ES" noProof="0" dirty="0"/>
              <a:t>participación de mercado B&amp;T</a:t>
            </a:r>
            <a:endParaRPr lang="es-VE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V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B&amp;T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4.4280442804428041E-2</c:v>
                </c:pt>
                <c:pt idx="1">
                  <c:v>0.31541218637992829</c:v>
                </c:pt>
                <c:pt idx="2">
                  <c:v>0.20664206642066421</c:v>
                </c:pt>
                <c:pt idx="3">
                  <c:v>0.20673076923076922</c:v>
                </c:pt>
                <c:pt idx="4">
                  <c:v>9.285714285714286E-2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VE" dirty="0"/>
              <a:t>Solicitudes de Marcas – SAPI – año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362</c:v>
                </c:pt>
                <c:pt idx="1">
                  <c:v>329</c:v>
                </c:pt>
                <c:pt idx="2">
                  <c:v>370</c:v>
                </c:pt>
                <c:pt idx="3">
                  <c:v>472</c:v>
                </c:pt>
                <c:pt idx="4">
                  <c:v>448</c:v>
                </c:pt>
                <c:pt idx="5">
                  <c:v>492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512</c:v>
                </c:pt>
                <c:pt idx="1">
                  <c:v>558</c:v>
                </c:pt>
                <c:pt idx="2">
                  <c:v>930</c:v>
                </c:pt>
                <c:pt idx="3">
                  <c:v>1192</c:v>
                </c:pt>
                <c:pt idx="4">
                  <c:v>1172</c:v>
                </c:pt>
                <c:pt idx="5">
                  <c:v>1081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874</c:v>
                </c:pt>
                <c:pt idx="1">
                  <c:v>887</c:v>
                </c:pt>
                <c:pt idx="2">
                  <c:v>1300</c:v>
                </c:pt>
                <c:pt idx="3">
                  <c:v>1664</c:v>
                </c:pt>
                <c:pt idx="4">
                  <c:v>1620</c:v>
                </c:pt>
                <c:pt idx="5">
                  <c:v>1573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B&amp;T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699</c:v>
                </c:pt>
                <c:pt idx="1">
                  <c:v>575</c:v>
                </c:pt>
                <c:pt idx="2">
                  <c:v>697</c:v>
                </c:pt>
                <c:pt idx="3">
                  <c:v>635</c:v>
                </c:pt>
                <c:pt idx="4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134</c:v>
                </c:pt>
                <c:pt idx="1">
                  <c:v>96</c:v>
                </c:pt>
                <c:pt idx="2">
                  <c:v>99</c:v>
                </c:pt>
                <c:pt idx="3">
                  <c:v>126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833</c:v>
                </c:pt>
                <c:pt idx="1">
                  <c:v>671</c:v>
                </c:pt>
                <c:pt idx="2">
                  <c:v>796</c:v>
                </c:pt>
                <c:pt idx="3">
                  <c:v>761</c:v>
                </c:pt>
                <c:pt idx="4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VE" dirty="0"/>
              <a:t>Solicitudes de Marcas – B&amp;T – año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48</c:v>
                </c:pt>
                <c:pt idx="1">
                  <c:v>15</c:v>
                </c:pt>
                <c:pt idx="2">
                  <c:v>55</c:v>
                </c:pt>
                <c:pt idx="3">
                  <c:v>46</c:v>
                </c:pt>
                <c:pt idx="4">
                  <c:v>77</c:v>
                </c:pt>
                <c:pt idx="5">
                  <c:v>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</c:v>
                </c:pt>
                <c:pt idx="1">
                  <c:v>24</c:v>
                </c:pt>
                <c:pt idx="2">
                  <c:v>22</c:v>
                </c:pt>
                <c:pt idx="3">
                  <c:v>20</c:v>
                </c:pt>
                <c:pt idx="4">
                  <c:v>15</c:v>
                </c:pt>
                <c:pt idx="5">
                  <c:v>67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60</c:v>
                </c:pt>
                <c:pt idx="1">
                  <c:v>39</c:v>
                </c:pt>
                <c:pt idx="2">
                  <c:v>77</c:v>
                </c:pt>
                <c:pt idx="3">
                  <c:v>66</c:v>
                </c:pt>
                <c:pt idx="4">
                  <c:v>92</c:v>
                </c:pt>
                <c:pt idx="5">
                  <c:v>136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participación de mercado B&amp;T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0.15857531760435573</c:v>
                </c:pt>
                <c:pt idx="1">
                  <c:v>0.14075887392900857</c:v>
                </c:pt>
                <c:pt idx="2">
                  <c:v>0.1704990215264188</c:v>
                </c:pt>
                <c:pt idx="3">
                  <c:v>0.14920112781954886</c:v>
                </c:pt>
                <c:pt idx="4">
                  <c:v>0.1253538212697129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Marcas – participación de mercado B&amp;T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1.732161323681489E-2</c:v>
                </c:pt>
                <c:pt idx="1">
                  <c:v>1.2695054218460724E-2</c:v>
                </c:pt>
                <c:pt idx="2">
                  <c:v>1.1795543905635648E-2</c:v>
                </c:pt>
                <c:pt idx="3">
                  <c:v>1.3323464100666173E-2</c:v>
                </c:pt>
                <c:pt idx="4">
                  <c:v>2.938475665748393E-2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7-4F78-9D74-F9B50D9A33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SAPI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243</c:v>
                </c:pt>
                <c:pt idx="1">
                  <c:v>258</c:v>
                </c:pt>
                <c:pt idx="2">
                  <c:v>247</c:v>
                </c:pt>
                <c:pt idx="3">
                  <c:v>176</c:v>
                </c:pt>
                <c:pt idx="4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</c:v>
                </c:pt>
                <c:pt idx="1">
                  <c:v>21</c:v>
                </c:pt>
                <c:pt idx="2">
                  <c:v>24</c:v>
                </c:pt>
                <c:pt idx="3">
                  <c:v>32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271</c:v>
                </c:pt>
                <c:pt idx="1">
                  <c:v>279</c:v>
                </c:pt>
                <c:pt idx="2">
                  <c:v>271</c:v>
                </c:pt>
                <c:pt idx="3">
                  <c:v>208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SAPI – año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18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19</c:v>
                </c:pt>
                <c:pt idx="1">
                  <c:v>18</c:v>
                </c:pt>
                <c:pt idx="2">
                  <c:v>21</c:v>
                </c:pt>
                <c:pt idx="3">
                  <c:v>26</c:v>
                </c:pt>
                <c:pt idx="4">
                  <c:v>21</c:v>
                </c:pt>
                <c:pt idx="5">
                  <c:v>35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noProof="0" dirty="0"/>
              <a:t>Solicitudes de Patentes – B&amp;T – por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88</c:v>
                </c:pt>
                <c:pt idx="2">
                  <c:v>55</c:v>
                </c:pt>
                <c:pt idx="3">
                  <c:v>43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CA0-9256-CB8D604DA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7-4CA0-9256-CB8D604DA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88</c:v>
                </c:pt>
                <c:pt idx="2">
                  <c:v>56</c:v>
                </c:pt>
                <c:pt idx="3">
                  <c:v>43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7-4CA0-9256-CB8D604DA3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831791"/>
        <c:axId val="413832271"/>
      </c:barChart>
      <c:catAx>
        <c:axId val="41383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32271"/>
        <c:crosses val="autoZero"/>
        <c:auto val="1"/>
        <c:lblAlgn val="ctr"/>
        <c:lblOffset val="100"/>
        <c:noMultiLvlLbl val="0"/>
      </c:catAx>
      <c:valAx>
        <c:axId val="413832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83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01/07/2026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 dirty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 dirty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15660" y="286605"/>
            <a:ext cx="9661585" cy="70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es-MX" noProof="0" dirty="0"/>
              <a:t>Estadísticas Mensuales - Solicitudes de Marcas y Patentes</a:t>
            </a:r>
            <a:br>
              <a:rPr lang="es-MX" noProof="0" dirty="0"/>
            </a:br>
            <a:r>
              <a:rPr lang="es-MX" noProof="0" dirty="0"/>
              <a:t>Fuente: </a:t>
            </a:r>
            <a:r>
              <a:rPr lang="es-MX" noProof="0" dirty="0" err="1"/>
              <a:t>Webpi</a:t>
            </a:r>
            <a:r>
              <a:rPr lang="es-MX" noProof="0" dirty="0"/>
              <a:t> (SAPI) y B&amp;T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01/07/2026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ey and white sign&#10;&#10;AI-generated content may be incorrect.">
            <a:extLst>
              <a:ext uri="{FF2B5EF4-FFF2-40B4-BE49-F238E27FC236}">
                <a16:creationId xmlns:a16="http://schemas.microsoft.com/office/drawing/2014/main" id="{700723E7-A887-CBF0-D958-05170B386C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510851" y="124736"/>
            <a:ext cx="2334478" cy="11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50" baseline="0">
          <a:solidFill>
            <a:srgbClr val="3C3B39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677EB-AF20-1609-0FAD-7CD4E71E2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350E7F-1EA6-AC1B-5DBE-119F94FA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2800" noProof="0" dirty="0"/>
              <a:t>KPI's</a:t>
            </a:r>
          </a:p>
        </p:txBody>
      </p:sp>
      <p:pic>
        <p:nvPicPr>
          <p:cNvPr id="7" name="Picture 6" descr="A grey and white sign&#10;&#10;AI-generated content may be incorrect.">
            <a:extLst>
              <a:ext uri="{FF2B5EF4-FFF2-40B4-BE49-F238E27FC236}">
                <a16:creationId xmlns:a16="http://schemas.microsoft.com/office/drawing/2014/main" id="{56A15B0C-5FEE-5EB3-8B36-62CD3D85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84" y="2007733"/>
            <a:ext cx="5928344" cy="2904888"/>
          </a:xfrm>
          <a:prstGeom prst="rect">
            <a:avLst/>
          </a:prstGeo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529C7BE-A229-D023-A34A-20B81CC73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s-VE" dirty="0"/>
              <a:t>Junio-2026</a:t>
            </a:r>
          </a:p>
          <a:p>
            <a:r>
              <a:rPr lang="es-VE" dirty="0"/>
              <a:t>Fuente: B&amp;T</a:t>
            </a:r>
          </a:p>
          <a:p>
            <a:r>
              <a:rPr lang="es-VE" dirty="0"/>
              <a:t>por: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6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F05B6-42E1-0CDF-0D01-0A14E914E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B79FBC-63EC-E0B2-F605-37C13F2B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BB79FF-6EDF-AB22-4C38-5392626B6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44517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8BD86790-5D72-0003-B04D-83AD9D65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9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9F6B6-B23D-9F3B-C7DA-64BE84D46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A48C50-4DD4-42F5-3751-FE900615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4C1B23-9AAF-81C5-C34C-435EEF97F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209880"/>
              </p:ext>
            </p:extLst>
          </p:nvPr>
        </p:nvGraphicFramePr>
        <p:xfrm>
          <a:off x="877004" y="2108199"/>
          <a:ext cx="5218996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952AFA41-C96F-4DE8-B6CA-8608DEF2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6A84EF84-5AC7-B3B2-4252-123F5EB47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76313"/>
              </p:ext>
            </p:extLst>
          </p:nvPr>
        </p:nvGraphicFramePr>
        <p:xfrm>
          <a:off x="6442329" y="2108199"/>
          <a:ext cx="5218996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232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285B4-7230-5DE7-66FD-2E0321A72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E56300-828F-4E32-A3E0-C5F7DEDE1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926" y="2108200"/>
            <a:ext cx="6598473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AF7243-0C54-CDB6-B93B-BD5CCD3D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pic>
        <p:nvPicPr>
          <p:cNvPr id="7" name="Picture 6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20525495-880B-B041-4305-21A7626B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374" y="2518854"/>
            <a:ext cx="593387" cy="593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93C7EA-9AA6-69EE-58CA-50ED05D23967}"/>
              </a:ext>
            </a:extLst>
          </p:cNvPr>
          <p:cNvSpPr txBox="1"/>
          <p:nvPr/>
        </p:nvSpPr>
        <p:spPr>
          <a:xfrm>
            <a:off x="3704961" y="1400783"/>
            <a:ext cx="477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marcas - Junio-2026</a:t>
            </a:r>
            <a:endParaRPr lang="en-US" sz="2400" b="1" dirty="0"/>
          </a:p>
        </p:txBody>
      </p:sp>
      <p:pic>
        <p:nvPicPr>
          <p:cNvPr id="12" name="Picture 1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5E77A540-980B-3A72-9AC6-6A082E7E2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3593-D1CD-70B6-50EC-DF222ADFE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89E35E-2297-E9EE-58D7-6BA12879A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926" y="2108200"/>
            <a:ext cx="6598473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882450B-CB82-CE90-8A37-03340B10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pic>
        <p:nvPicPr>
          <p:cNvPr id="7" name="Picture 6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2A230DC8-1B96-B66A-F78A-DA8ABC71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30" y="2222161"/>
            <a:ext cx="593387" cy="593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DCD703-E162-BF42-4725-84E363F0D4F3}"/>
              </a:ext>
            </a:extLst>
          </p:cNvPr>
          <p:cNvSpPr txBox="1"/>
          <p:nvPr/>
        </p:nvSpPr>
        <p:spPr>
          <a:xfrm>
            <a:off x="3201324" y="1416584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marcas - Enero-Junio-2026</a:t>
            </a:r>
            <a:endParaRPr lang="en-US" sz="2400" b="1" dirty="0"/>
          </a:p>
        </p:txBody>
      </p:sp>
      <p:pic>
        <p:nvPicPr>
          <p:cNvPr id="10" name="Picture 9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7F4DB274-7A26-F2DA-FD64-0B803086B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37153-94B4-EFE8-CE8A-B686EEBD0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DE5CC0-866A-1AE6-FB93-664C624B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19385-16BC-B5C5-3203-6B1251AA7BFC}"/>
              </a:ext>
            </a:extLst>
          </p:cNvPr>
          <p:cNvSpPr txBox="1"/>
          <p:nvPr/>
        </p:nvSpPr>
        <p:spPr>
          <a:xfrm>
            <a:off x="5046452" y="140078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Junio-2026</a:t>
            </a:r>
            <a:endParaRPr lang="en-US" sz="2400" b="1" dirty="0"/>
          </a:p>
        </p:txBody>
      </p:sp>
      <p:pic>
        <p:nvPicPr>
          <p:cNvPr id="12" name="Picture 1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9F75773C-ECC3-BBF0-8847-06847EC5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167B1C-2E47-E174-AD69-7ACFAA782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963" y="2248954"/>
            <a:ext cx="10058400" cy="34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6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8C03F-0B9D-92B6-84D1-7BA80ED19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0AB1E-F94C-666F-3ADA-E34727DE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VE" sz="2800" dirty="0"/>
              <a:t>Estadísticas de Solicitudes de Patentes</a:t>
            </a:r>
            <a:br>
              <a:rPr lang="es-VE" sz="2800" dirty="0"/>
            </a:br>
            <a:endParaRPr lang="en-US" sz="2800" dirty="0"/>
          </a:p>
        </p:txBody>
      </p:sp>
      <p:pic>
        <p:nvPicPr>
          <p:cNvPr id="7" name="Picture 6" descr="A grey and white sign&#10;&#10;AI-generated content may be incorrect.">
            <a:extLst>
              <a:ext uri="{FF2B5EF4-FFF2-40B4-BE49-F238E27FC236}">
                <a16:creationId xmlns:a16="http://schemas.microsoft.com/office/drawing/2014/main" id="{55919D10-69C1-8ACE-9C56-F9BC5B03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84" y="2007733"/>
            <a:ext cx="5928344" cy="2904888"/>
          </a:xfrm>
          <a:prstGeom prst="rect">
            <a:avLst/>
          </a:prstGeo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BF441BF-B366-3C1D-70EA-DC806164D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s-VE" dirty="0"/>
              <a:t>Junio-2026</a:t>
            </a:r>
          </a:p>
          <a:p>
            <a:r>
              <a:rPr lang="es-VE" dirty="0"/>
              <a:t>Fuente: Webpi (SAPI) y B&amp;T</a:t>
            </a:r>
          </a:p>
          <a:p>
            <a:r>
              <a:rPr lang="es-VE" dirty="0"/>
              <a:t>por: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1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7102-C2DC-A2CD-1716-E55AED60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9F5F7-C871-E7C2-5894-4B8C75D8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08C2871-B774-6F8F-E111-E0BFCE198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9849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9BAFAB08-0123-FB7C-3CB5-95FED10E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1E3D-202E-F61A-1D47-1C288D14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64213-0E2B-5ED4-278D-1D6B4395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E22AADD-0CEA-9431-E8C0-28D2439E3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95806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14020CB5-D185-382E-14DB-01E99033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B6C6-9F28-D0F1-9F7E-E3C19D4E0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B17A33-0355-95A6-5A80-5B27BA64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68CD0B2-BDC8-4917-361D-67371B65F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1481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5767D72A-9206-14B5-7D99-A3F62D69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A28A-28C5-2A7D-1329-9E1B1661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19B9D-E952-4291-7B80-DAD17782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2A45C4A-437C-7825-93A9-0E7E0BFB3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37651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0D84901D-FB8E-3978-7A52-9EB90D52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6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5C8C-6E1C-E53A-21CC-1EB8C500E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055C2-6D83-C184-4DBF-87FC7C32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D1A1CF-0E23-85E9-D34C-88A92CDD6E6B}"/>
              </a:ext>
            </a:extLst>
          </p:cNvPr>
          <p:cNvSpPr txBox="1"/>
          <p:nvPr/>
        </p:nvSpPr>
        <p:spPr>
          <a:xfrm>
            <a:off x="5046452" y="140078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Junio-2026</a:t>
            </a:r>
            <a:endParaRPr lang="en-US" sz="2400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2102343-AFC0-E9C6-9F35-4DE932A8D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184" y="2108200"/>
            <a:ext cx="9795957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5F79-54E7-985A-7A54-3DF28A622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A56C80-F8BF-419B-6830-42AF5A70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52CD33F-3E39-B4BD-8638-5AC001898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94361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FAAB8B2D-8AA0-10D9-EA0D-D6E102EA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DE81-BDE5-2073-1941-AA194070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7438C3-DE50-3CF8-EC98-4EAC64FEE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535" y="2108200"/>
            <a:ext cx="6355255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B4E8DA-5DE0-7253-060D-85425C73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CE318-D506-3FC6-4102-AEECB10A7A47}"/>
              </a:ext>
            </a:extLst>
          </p:cNvPr>
          <p:cNvSpPr txBox="1"/>
          <p:nvPr/>
        </p:nvSpPr>
        <p:spPr>
          <a:xfrm>
            <a:off x="3646957" y="1419637"/>
            <a:ext cx="495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Patentes - Junio-2026</a:t>
            </a:r>
            <a:endParaRPr lang="en-US" sz="2400" b="1" dirty="0"/>
          </a:p>
        </p:txBody>
      </p:sp>
      <p:pic>
        <p:nvPicPr>
          <p:cNvPr id="8" name="Picture 7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AB44E39B-8EFB-7F70-D2CE-F6FB5965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  <p:pic>
        <p:nvPicPr>
          <p:cNvPr id="12" name="Picture 11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549C4963-59DD-79DC-7B56-A2FDA1808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495" y="4389120"/>
            <a:ext cx="593387" cy="5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B536-A74E-384D-27F7-BA587C7C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52CE3B-C630-0E32-C763-446424FC1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103" y="2108200"/>
            <a:ext cx="6974119" cy="37607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A75A636-3884-FDA1-5863-36A05EDA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pic>
        <p:nvPicPr>
          <p:cNvPr id="7" name="Picture 6" descr="A white circle with a green number on it&#10;&#10;AI-generated content may be incorrect.">
            <a:extLst>
              <a:ext uri="{FF2B5EF4-FFF2-40B4-BE49-F238E27FC236}">
                <a16:creationId xmlns:a16="http://schemas.microsoft.com/office/drawing/2014/main" id="{BF56D040-EAAD-7D16-5D7C-6E0B8C5A4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556" y="3520440"/>
            <a:ext cx="593387" cy="593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49683-6136-3CB7-1A51-3C92171F1250}"/>
              </a:ext>
            </a:extLst>
          </p:cNvPr>
          <p:cNvSpPr txBox="1"/>
          <p:nvPr/>
        </p:nvSpPr>
        <p:spPr>
          <a:xfrm>
            <a:off x="3113157" y="1402285"/>
            <a:ext cx="611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Top10 – Patentes - Enero-Junio-2026</a:t>
            </a:r>
            <a:endParaRPr lang="en-US" sz="2400" b="1" dirty="0"/>
          </a:p>
        </p:txBody>
      </p:sp>
      <p:pic>
        <p:nvPicPr>
          <p:cNvPr id="2" name="Picture 1" descr="A person holding a sign next to a light bulb and a light bulb&#10;&#10;AI-generated content may be incorrect.">
            <a:extLst>
              <a:ext uri="{FF2B5EF4-FFF2-40B4-BE49-F238E27FC236}">
                <a16:creationId xmlns:a16="http://schemas.microsoft.com/office/drawing/2014/main" id="{23FBF476-25F4-2A30-08EF-D19FD4E11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265"/>
            <a:ext cx="955446" cy="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E9397-4AB4-D73A-1EEF-62FC34391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A19C7F-0C91-FCD0-4466-43D69090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4C0C3-2A09-1A6E-BEC8-9D15A9A7332A}"/>
              </a:ext>
            </a:extLst>
          </p:cNvPr>
          <p:cNvSpPr txBox="1"/>
          <p:nvPr/>
        </p:nvSpPr>
        <p:spPr>
          <a:xfrm>
            <a:off x="5046452" y="140078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Junio-2026</a:t>
            </a:r>
            <a:endParaRPr lang="en-US" sz="2400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493309F-1021-D93E-F037-75A0A67E4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313753"/>
            <a:ext cx="10058400" cy="33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7AB1-A0D5-B79F-94EA-9879848F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AF6DC2-2125-75EF-B85E-F8F69D43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DBA4E-B8C5-56B2-8264-E18AD821FE69}"/>
              </a:ext>
            </a:extLst>
          </p:cNvPr>
          <p:cNvSpPr txBox="1"/>
          <p:nvPr/>
        </p:nvSpPr>
        <p:spPr>
          <a:xfrm>
            <a:off x="5046452" y="140078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Junio-2026</a:t>
            </a:r>
            <a:endParaRPr lang="en-US" sz="24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55AA0C-426A-3EE5-C098-989EF199C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237" y="2108200"/>
            <a:ext cx="516385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A1B7-3114-0B3B-C3FB-7DC04E2E9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28A9AE-0DE6-E7D5-F12F-BC63ED05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4ACAC-D918-A0AB-23AC-5B7F023990DA}"/>
              </a:ext>
            </a:extLst>
          </p:cNvPr>
          <p:cNvSpPr txBox="1"/>
          <p:nvPr/>
        </p:nvSpPr>
        <p:spPr>
          <a:xfrm>
            <a:off x="5046452" y="140078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Junio-2026</a:t>
            </a:r>
            <a:endParaRPr lang="en-US" sz="2400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6BEC7CB-F7D0-B189-EAA0-294C7A2EE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704" y="2108200"/>
            <a:ext cx="6740917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1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BAE73-5A71-A6D1-7EB1-C5308315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VE" sz="2800" dirty="0"/>
              <a:t>Estadísticas de Solicitudes de Marcas</a:t>
            </a:r>
            <a:br>
              <a:rPr lang="es-VE" sz="2800" dirty="0"/>
            </a:br>
            <a:endParaRPr lang="en-US" sz="2800" dirty="0"/>
          </a:p>
        </p:txBody>
      </p:sp>
      <p:pic>
        <p:nvPicPr>
          <p:cNvPr id="7" name="Picture 6" descr="A grey and white sign&#10;&#10;AI-generated content may be incorrect.">
            <a:extLst>
              <a:ext uri="{FF2B5EF4-FFF2-40B4-BE49-F238E27FC236}">
                <a16:creationId xmlns:a16="http://schemas.microsoft.com/office/drawing/2014/main" id="{A8B63CF5-EFA8-3E8A-0ADB-EE3E4845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84" y="2007733"/>
            <a:ext cx="5928344" cy="2904888"/>
          </a:xfrm>
          <a:prstGeom prst="rect">
            <a:avLst/>
          </a:prstGeom>
          <a:noFill/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E7FF83F-92ED-2766-2E5B-59047940A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s-VE" dirty="0"/>
              <a:t>Junio-2026</a:t>
            </a:r>
          </a:p>
          <a:p>
            <a:r>
              <a:rPr lang="es-VE" dirty="0"/>
              <a:t>Fuente: Webpi (SAPI) y B&amp;T</a:t>
            </a:r>
          </a:p>
          <a:p>
            <a:r>
              <a:rPr lang="es-VE" dirty="0"/>
              <a:t>por: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B9A556-8407-ECFB-D0A2-C7A269DE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4E20DBF-E8A9-E1A8-F489-0F47ED8B5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64986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14C0030C-845B-7BDA-08BC-6E3115BE9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8DA84-40CC-A3A0-09CE-E913C885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F20C51-8C5E-B1A5-8342-424E58B9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8D5396E-E29D-A83A-8B6A-E26330D66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2397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AF9F13A1-28C7-1FE8-11A0-C25697E6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BA341-B019-3B75-0F88-8DB72858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33AACF-D02C-B5EE-D89A-0670FBAD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Estadísticas de Solicitudes de Marcas y Patentes</a:t>
            </a:r>
            <a:br>
              <a:rPr lang="es-VE" dirty="0"/>
            </a:br>
            <a:r>
              <a:rPr lang="es-VE" dirty="0"/>
              <a:t>Cierre: Junio-2026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C57501-94E2-7DC7-6E44-F02B564C3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8705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logo of a shoe and bottles&#10;&#10;AI-generated content may be incorrect.">
            <a:extLst>
              <a:ext uri="{FF2B5EF4-FFF2-40B4-BE49-F238E27FC236}">
                <a16:creationId xmlns:a16="http://schemas.microsoft.com/office/drawing/2014/main" id="{A96961D8-7612-F90B-FBCD-B03095ABC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523557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991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16c05727-aa75-4e4a-9b5f-8a80a1165891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386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Poppins</vt:lpstr>
      <vt:lpstr>1_RetrospectVTI</vt:lpstr>
      <vt:lpstr>KPI's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Patentes 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  <vt:lpstr>Estadísticas de Solicitudes de Marcas y Patentes Cierre: Junio-2026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49</cp:revision>
  <dcterms:created xsi:type="dcterms:W3CDTF">2023-05-01T14:43:40Z</dcterms:created>
  <dcterms:modified xsi:type="dcterms:W3CDTF">2026-07-01T19:40:39Z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